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0160000" cy="5715000"/>
  <p:notesSz cx="9872663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96" d="100"/>
          <a:sy n="96" d="100"/>
        </p:scale>
        <p:origin x="-108" y="-60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62476" y="1771650"/>
            <a:ext cx="8641398" cy="1200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24952" y="3200400"/>
            <a:ext cx="7116445" cy="142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1025"/>
              </a:lnSpc>
            </a:pPr>
            <a:r>
              <a:rPr spc="-5" dirty="0"/>
              <a:t>MAYR, ÖFFENTLICHE DIENSTLEISTUNGEN UNTER</a:t>
            </a:r>
            <a:r>
              <a:rPr dirty="0"/>
              <a:t> DRUCK?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1025"/>
              </a:lnSpc>
            </a:pPr>
            <a:r>
              <a:rPr spc="-5" dirty="0"/>
              <a:t>09.05.2016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1025"/>
              </a:lnSpc>
            </a:pPr>
            <a:r>
              <a:rPr spc="-5" dirty="0"/>
              <a:t>SEITE</a:t>
            </a:r>
            <a:r>
              <a:rPr spc="-90" dirty="0"/>
              <a:t> </a:t>
            </a: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1025"/>
              </a:lnSpc>
            </a:pPr>
            <a:r>
              <a:rPr spc="-5" dirty="0"/>
              <a:t>MAYR, ÖFFENTLICHE DIENSTLEISTUNGEN UNTER</a:t>
            </a:r>
            <a:r>
              <a:rPr dirty="0"/>
              <a:t> DRUCK?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1025"/>
              </a:lnSpc>
            </a:pPr>
            <a:r>
              <a:rPr spc="-5" dirty="0"/>
              <a:t>09.05.2016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1025"/>
              </a:lnSpc>
            </a:pPr>
            <a:r>
              <a:rPr spc="-5" dirty="0"/>
              <a:t>SEITE</a:t>
            </a:r>
            <a:r>
              <a:rPr spc="-90" dirty="0"/>
              <a:t> </a:t>
            </a: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8317" y="1314450"/>
            <a:ext cx="4422362" cy="3771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235670" y="1314450"/>
            <a:ext cx="4422362" cy="3771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1025"/>
              </a:lnSpc>
            </a:pPr>
            <a:r>
              <a:rPr spc="-5" dirty="0"/>
              <a:t>MAYR, ÖFFENTLICHE DIENSTLEISTUNGEN UNTER</a:t>
            </a:r>
            <a:r>
              <a:rPr dirty="0"/>
              <a:t> DRUCK?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1025"/>
              </a:lnSpc>
            </a:pPr>
            <a:r>
              <a:rPr spc="-5" dirty="0"/>
              <a:t>09.05.2016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1025"/>
              </a:lnSpc>
            </a:pPr>
            <a:r>
              <a:rPr spc="-5" dirty="0"/>
              <a:t>SEITE</a:t>
            </a:r>
            <a:r>
              <a:rPr spc="-90" dirty="0"/>
              <a:t> </a:t>
            </a: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1025"/>
              </a:lnSpc>
            </a:pPr>
            <a:r>
              <a:rPr spc="-5" dirty="0"/>
              <a:t>MAYR, ÖFFENTLICHE DIENSTLEISTUNGEN UNTER</a:t>
            </a:r>
            <a:r>
              <a:rPr dirty="0"/>
              <a:t> DRUCK?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1025"/>
              </a:lnSpc>
            </a:pPr>
            <a:r>
              <a:rPr spc="-5" dirty="0"/>
              <a:t>09.05.2016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1025"/>
              </a:lnSpc>
            </a:pPr>
            <a:r>
              <a:rPr spc="-5" dirty="0"/>
              <a:t>SEITE</a:t>
            </a:r>
            <a:r>
              <a:rPr spc="-90" dirty="0"/>
              <a:t> </a:t>
            </a: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49288"/>
            <a:ext cx="9978390" cy="1252855"/>
          </a:xfrm>
          <a:custGeom>
            <a:avLst/>
            <a:gdLst/>
            <a:ahLst/>
            <a:cxnLst/>
            <a:rect l="l" t="t" r="r" b="b"/>
            <a:pathLst>
              <a:path w="9978390" h="1252855">
                <a:moveTo>
                  <a:pt x="0" y="1252537"/>
                </a:moveTo>
                <a:lnTo>
                  <a:pt x="9978263" y="1252537"/>
                </a:lnTo>
                <a:lnTo>
                  <a:pt x="9978263" y="0"/>
                </a:lnTo>
                <a:lnTo>
                  <a:pt x="0" y="0"/>
                </a:lnTo>
                <a:lnTo>
                  <a:pt x="0" y="1252537"/>
                </a:lnTo>
                <a:close/>
              </a:path>
            </a:pathLst>
          </a:custGeom>
          <a:solidFill>
            <a:srgbClr val="83B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288655" y="384543"/>
            <a:ext cx="1363345" cy="71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392414" y="5305768"/>
            <a:ext cx="1275333" cy="2880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10160507" cy="5714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1025"/>
              </a:lnSpc>
            </a:pPr>
            <a:r>
              <a:rPr spc="-5" dirty="0"/>
              <a:t>MAYR, ÖFFENTLICHE DIENSTLEISTUNGEN UNTER</a:t>
            </a:r>
            <a:r>
              <a:rPr dirty="0"/>
              <a:t> DRUCK?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1025"/>
              </a:lnSpc>
            </a:pPr>
            <a:r>
              <a:rPr spc="-5" dirty="0"/>
              <a:t>09.05.2016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1025"/>
              </a:lnSpc>
            </a:pPr>
            <a:r>
              <a:rPr spc="-5" dirty="0"/>
              <a:t>SEITE</a:t>
            </a:r>
            <a:r>
              <a:rPr spc="-90" dirty="0"/>
              <a:t> </a:t>
            </a: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49288"/>
            <a:ext cx="9978390" cy="1252855"/>
          </a:xfrm>
          <a:custGeom>
            <a:avLst/>
            <a:gdLst/>
            <a:ahLst/>
            <a:cxnLst/>
            <a:rect l="l" t="t" r="r" b="b"/>
            <a:pathLst>
              <a:path w="9978390" h="1252855">
                <a:moveTo>
                  <a:pt x="0" y="1252537"/>
                </a:moveTo>
                <a:lnTo>
                  <a:pt x="9978263" y="1252537"/>
                </a:lnTo>
                <a:lnTo>
                  <a:pt x="9978263" y="0"/>
                </a:lnTo>
                <a:lnTo>
                  <a:pt x="0" y="0"/>
                </a:lnTo>
                <a:lnTo>
                  <a:pt x="0" y="1252537"/>
                </a:lnTo>
                <a:close/>
              </a:path>
            </a:pathLst>
          </a:custGeom>
          <a:solidFill>
            <a:srgbClr val="83B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288655" y="384543"/>
            <a:ext cx="1363345" cy="7190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392414" y="5305768"/>
            <a:ext cx="1275333" cy="2880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0887" y="415544"/>
            <a:ext cx="9164574" cy="82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0887" y="1580641"/>
            <a:ext cx="9164574" cy="3444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84197" y="5446507"/>
            <a:ext cx="340296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1025"/>
              </a:lnSpc>
            </a:pPr>
            <a:r>
              <a:rPr spc="-5" dirty="0"/>
              <a:t>MAYR, ÖFFENTLICHE DIENSTLEISTUNGEN UNTER</a:t>
            </a:r>
            <a:r>
              <a:rPr dirty="0"/>
              <a:t> DRUCK?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77608" y="5452298"/>
            <a:ext cx="692150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1025"/>
              </a:lnSpc>
            </a:pPr>
            <a:r>
              <a:rPr spc="-5" dirty="0"/>
              <a:t>09.05.2016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01192" y="5446507"/>
            <a:ext cx="565785" cy="149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1025"/>
              </a:lnSpc>
            </a:pPr>
            <a:r>
              <a:rPr spc="-5" dirty="0"/>
              <a:t>SEITE</a:t>
            </a:r>
            <a:r>
              <a:rPr spc="-90" dirty="0"/>
              <a:t> </a:t>
            </a: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u.ac.at/" TargetMode="External"/><Relationship Id="rId4" Type="http://schemas.openxmlformats.org/officeDocument/2006/relationships/hyperlink" Target="mailto:stefan.mayr@wu.ac.a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953385"/>
            <a:ext cx="9978390" cy="2609215"/>
          </a:xfrm>
          <a:custGeom>
            <a:avLst/>
            <a:gdLst/>
            <a:ahLst/>
            <a:cxnLst/>
            <a:rect l="l" t="t" r="r" b="b"/>
            <a:pathLst>
              <a:path w="9978390" h="2609215">
                <a:moveTo>
                  <a:pt x="0" y="2609215"/>
                </a:moveTo>
                <a:lnTo>
                  <a:pt x="9978263" y="2609215"/>
                </a:lnTo>
                <a:lnTo>
                  <a:pt x="9978263" y="0"/>
                </a:lnTo>
                <a:lnTo>
                  <a:pt x="0" y="0"/>
                </a:lnTo>
                <a:lnTo>
                  <a:pt x="0" y="2609215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49225"/>
            <a:ext cx="9978390" cy="2609215"/>
          </a:xfrm>
          <a:custGeom>
            <a:avLst/>
            <a:gdLst/>
            <a:ahLst/>
            <a:cxnLst/>
            <a:rect l="l" t="t" r="r" b="b"/>
            <a:pathLst>
              <a:path w="9978390" h="2609215">
                <a:moveTo>
                  <a:pt x="0" y="2609215"/>
                </a:moveTo>
                <a:lnTo>
                  <a:pt x="9978263" y="2609215"/>
                </a:lnTo>
                <a:lnTo>
                  <a:pt x="9978263" y="0"/>
                </a:lnTo>
                <a:lnTo>
                  <a:pt x="0" y="0"/>
                </a:lnTo>
                <a:lnTo>
                  <a:pt x="0" y="2609215"/>
                </a:lnTo>
                <a:close/>
              </a:path>
            </a:pathLst>
          </a:custGeom>
          <a:solidFill>
            <a:srgbClr val="83B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15707" y="361276"/>
            <a:ext cx="2311019" cy="1222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95031" y="2209469"/>
            <a:ext cx="2121407" cy="4791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01192" y="3505200"/>
            <a:ext cx="7987030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10" dirty="0">
                <a:solidFill>
                  <a:srgbClr val="FFFFFF"/>
                </a:solidFill>
                <a:latin typeface="Calibri"/>
                <a:cs typeface="Calibri"/>
              </a:rPr>
              <a:t>Öffentliche Dienstleistungen </a:t>
            </a:r>
            <a:r>
              <a:rPr sz="3600" b="1" spc="-20" dirty="0">
                <a:solidFill>
                  <a:srgbClr val="FFFFFF"/>
                </a:solidFill>
                <a:latin typeface="Calibri"/>
                <a:cs typeface="Calibri"/>
              </a:rPr>
              <a:t>unter</a:t>
            </a:r>
            <a:r>
              <a:rPr sz="36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5" dirty="0">
                <a:solidFill>
                  <a:srgbClr val="FFFFFF"/>
                </a:solidFill>
                <a:latin typeface="Calibri"/>
                <a:cs typeface="Calibri"/>
              </a:rPr>
              <a:t>Druck?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1192" y="4142943"/>
            <a:ext cx="5416550" cy="785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Die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neuen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Handelsabkommen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der</a:t>
            </a:r>
            <a:r>
              <a:rPr sz="28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EU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Stefan</a:t>
            </a:r>
            <a:r>
              <a:rPr sz="18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Mayr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88655" y="384543"/>
            <a:ext cx="1363345" cy="71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92414" y="5305768"/>
            <a:ext cx="1275333" cy="2880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49288"/>
            <a:ext cx="9978390" cy="1252855"/>
          </a:xfrm>
          <a:custGeom>
            <a:avLst/>
            <a:gdLst/>
            <a:ahLst/>
            <a:cxnLst/>
            <a:rect l="l" t="t" r="r" b="b"/>
            <a:pathLst>
              <a:path w="9978390" h="1252855">
                <a:moveTo>
                  <a:pt x="0" y="1252537"/>
                </a:moveTo>
                <a:lnTo>
                  <a:pt x="9978263" y="1252537"/>
                </a:lnTo>
                <a:lnTo>
                  <a:pt x="9978263" y="0"/>
                </a:lnTo>
                <a:lnTo>
                  <a:pt x="0" y="0"/>
                </a:lnTo>
                <a:lnTo>
                  <a:pt x="0" y="1252537"/>
                </a:lnTo>
                <a:close/>
              </a:path>
            </a:pathLst>
          </a:custGeom>
          <a:solidFill>
            <a:srgbClr val="83B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88655" y="384543"/>
            <a:ext cx="1363345" cy="71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2879" rIns="0" bIns="0" rtlCol="0">
            <a:spAutoFit/>
          </a:bodyPr>
          <a:lstStyle/>
          <a:p>
            <a:pPr marL="15875">
              <a:lnSpc>
                <a:spcPct val="100000"/>
              </a:lnSpc>
            </a:pPr>
            <a:r>
              <a:rPr spc="-10" dirty="0"/>
              <a:t>Beschaffungswesen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SEITE</a:t>
            </a:r>
            <a:r>
              <a:rPr spc="-90" dirty="0"/>
              <a:t> </a:t>
            </a: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MAYR, ÖFFENTLICHE DIENSTLEISTUNGEN UNTER</a:t>
            </a:r>
            <a:r>
              <a:rPr dirty="0"/>
              <a:t> DRUCK?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09.05.2016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4480" indent="-264795">
              <a:lnSpc>
                <a:spcPct val="100000"/>
              </a:lnSpc>
              <a:buClr>
                <a:srgbClr val="002D5F"/>
              </a:buClr>
              <a:buFont typeface="Wingdings"/>
              <a:buChar char=""/>
              <a:tabLst>
                <a:tab pos="285115" algn="l"/>
              </a:tabLst>
            </a:pPr>
            <a:r>
              <a:rPr spc="-5" dirty="0"/>
              <a:t>Orientiert sich weitgehend </a:t>
            </a:r>
            <a:r>
              <a:rPr dirty="0"/>
              <a:t>am </a:t>
            </a:r>
            <a:r>
              <a:rPr spc="-65" dirty="0"/>
              <a:t>GPA</a:t>
            </a:r>
            <a:r>
              <a:rPr spc="-100" dirty="0"/>
              <a:t> </a:t>
            </a:r>
            <a:r>
              <a:rPr spc="-5" dirty="0"/>
              <a:t>2012</a:t>
            </a:r>
          </a:p>
          <a:p>
            <a:pPr marL="284480" indent="-264795">
              <a:lnSpc>
                <a:spcPct val="100000"/>
              </a:lnSpc>
              <a:spcBef>
                <a:spcPts val="600"/>
              </a:spcBef>
              <a:buClr>
                <a:srgbClr val="002D5F"/>
              </a:buClr>
              <a:buFont typeface="Wingdings"/>
              <a:buChar char=""/>
              <a:tabLst>
                <a:tab pos="285115" algn="l"/>
              </a:tabLst>
            </a:pPr>
            <a:r>
              <a:rPr spc="-5" dirty="0"/>
              <a:t>Anwendungsbereich</a:t>
            </a:r>
            <a:r>
              <a:rPr spc="-5" dirty="0">
                <a:latin typeface="Calibri"/>
                <a:cs typeface="Calibri"/>
              </a:rPr>
              <a:t>: </a:t>
            </a:r>
            <a:r>
              <a:rPr spc="-10" dirty="0">
                <a:latin typeface="Calibri"/>
                <a:cs typeface="Calibri"/>
              </a:rPr>
              <a:t>„Positivliste“ </a:t>
            </a:r>
            <a:r>
              <a:rPr spc="-5" dirty="0">
                <a:latin typeface="Calibri"/>
                <a:cs typeface="Calibri"/>
              </a:rPr>
              <a:t>für </a:t>
            </a:r>
            <a:r>
              <a:rPr spc="-15" dirty="0">
                <a:latin typeface="Calibri"/>
                <a:cs typeface="Calibri"/>
              </a:rPr>
              <a:t>erfasste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Dienstleistungen</a:t>
            </a:r>
          </a:p>
          <a:p>
            <a:pPr marL="284480" indent="-264795">
              <a:lnSpc>
                <a:spcPct val="100000"/>
              </a:lnSpc>
              <a:spcBef>
                <a:spcPts val="600"/>
              </a:spcBef>
              <a:buClr>
                <a:srgbClr val="002D5F"/>
              </a:buClr>
              <a:buFont typeface="Wingdings"/>
              <a:buChar char=""/>
              <a:tabLst>
                <a:tab pos="285115" algn="l"/>
              </a:tabLst>
            </a:pPr>
            <a:r>
              <a:rPr dirty="0"/>
              <a:t>Ausnahmen </a:t>
            </a:r>
            <a:r>
              <a:rPr spc="-5" dirty="0"/>
              <a:t>für </a:t>
            </a:r>
            <a:r>
              <a:rPr spc="-20" dirty="0"/>
              <a:t>In-house-Vergabe </a:t>
            </a:r>
            <a:r>
              <a:rPr spc="-5" dirty="0"/>
              <a:t>und </a:t>
            </a:r>
            <a:r>
              <a:rPr spc="-15" dirty="0"/>
              <a:t>interkommunale</a:t>
            </a:r>
            <a:r>
              <a:rPr spc="105" dirty="0"/>
              <a:t> </a:t>
            </a:r>
            <a:r>
              <a:rPr spc="-15" dirty="0"/>
              <a:t>Kooperationen</a:t>
            </a:r>
          </a:p>
          <a:p>
            <a:pPr marL="560705" lvl="1" indent="-285115">
              <a:lnSpc>
                <a:spcPct val="100000"/>
              </a:lnSpc>
              <a:spcBef>
                <a:spcPts val="625"/>
              </a:spcBef>
              <a:buClr>
                <a:srgbClr val="002D5F"/>
              </a:buClr>
              <a:buFont typeface="Wingdings"/>
              <a:buChar char=""/>
              <a:tabLst>
                <a:tab pos="560705" algn="l"/>
              </a:tabLst>
            </a:pPr>
            <a:r>
              <a:rPr sz="2000" dirty="0">
                <a:latin typeface="Calibri"/>
                <a:cs typeface="Calibri"/>
              </a:rPr>
              <a:t>Sehr knapp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formuliert</a:t>
            </a:r>
            <a:endParaRPr sz="2000" dirty="0">
              <a:latin typeface="Calibri"/>
              <a:cs typeface="Calibri"/>
            </a:endParaRPr>
          </a:p>
          <a:p>
            <a:pPr marL="560705" lvl="1" indent="-285115">
              <a:lnSpc>
                <a:spcPct val="100000"/>
              </a:lnSpc>
              <a:spcBef>
                <a:spcPts val="600"/>
              </a:spcBef>
              <a:buClr>
                <a:srgbClr val="002D5F"/>
              </a:buClr>
              <a:buFont typeface="Wingdings"/>
              <a:buChar char=""/>
              <a:tabLst>
                <a:tab pos="560705" algn="l"/>
              </a:tabLst>
            </a:pPr>
            <a:r>
              <a:rPr sz="2000" spc="-5" dirty="0">
                <a:latin typeface="Calibri"/>
                <a:cs typeface="Calibri"/>
              </a:rPr>
              <a:t>Gestaltungsspielraum </a:t>
            </a:r>
            <a:r>
              <a:rPr sz="2000" spc="-10" dirty="0">
                <a:latin typeface="Calibri"/>
                <a:cs typeface="Calibri"/>
              </a:rPr>
              <a:t>vs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Rechtsunsicherheit</a:t>
            </a:r>
            <a:endParaRPr sz="2000" dirty="0">
              <a:latin typeface="Calibri"/>
              <a:cs typeface="Calibri"/>
            </a:endParaRPr>
          </a:p>
          <a:p>
            <a:pPr marL="284480" indent="-264795">
              <a:lnSpc>
                <a:spcPct val="100000"/>
              </a:lnSpc>
              <a:spcBef>
                <a:spcPts val="575"/>
              </a:spcBef>
              <a:buClr>
                <a:srgbClr val="002D5F"/>
              </a:buClr>
              <a:buFont typeface="Wingdings"/>
              <a:buChar char=""/>
              <a:tabLst>
                <a:tab pos="285115" algn="l"/>
              </a:tabLst>
            </a:pPr>
            <a:r>
              <a:rPr spc="-10" dirty="0"/>
              <a:t>Dienstleistungskonzessionen </a:t>
            </a:r>
            <a:r>
              <a:rPr spc="-15" dirty="0"/>
              <a:t>(vorerst) </a:t>
            </a:r>
            <a:r>
              <a:rPr spc="-10" dirty="0"/>
              <a:t>nicht</a:t>
            </a:r>
            <a:r>
              <a:rPr spc="-35" dirty="0"/>
              <a:t> </a:t>
            </a:r>
            <a:r>
              <a:rPr spc="-15" dirty="0"/>
              <a:t>erfasst</a:t>
            </a:r>
          </a:p>
          <a:p>
            <a:pPr marL="560705" lvl="1" indent="-285115">
              <a:lnSpc>
                <a:spcPct val="100000"/>
              </a:lnSpc>
              <a:spcBef>
                <a:spcPts val="625"/>
              </a:spcBef>
              <a:buClr>
                <a:srgbClr val="002D5F"/>
              </a:buClr>
              <a:buFont typeface="Wingdings"/>
              <a:buChar char=""/>
              <a:tabLst>
                <a:tab pos="560705" algn="l"/>
              </a:tabLst>
            </a:pPr>
            <a:r>
              <a:rPr sz="2000" dirty="0">
                <a:latin typeface="Calibri"/>
                <a:cs typeface="Calibri"/>
              </a:rPr>
              <a:t>Aber: </a:t>
            </a:r>
            <a:r>
              <a:rPr sz="2000" spc="-5" dirty="0">
                <a:latin typeface="Calibri"/>
                <a:cs typeface="Calibri"/>
              </a:rPr>
              <a:t>„</a:t>
            </a:r>
            <a:r>
              <a:rPr sz="2000" i="1" spc="-5" dirty="0">
                <a:latin typeface="Calibri"/>
                <a:cs typeface="Calibri"/>
              </a:rPr>
              <a:t>The </a:t>
            </a:r>
            <a:r>
              <a:rPr sz="2000" i="1" dirty="0">
                <a:latin typeface="Calibri"/>
                <a:cs typeface="Calibri"/>
              </a:rPr>
              <a:t>EU </a:t>
            </a:r>
            <a:r>
              <a:rPr sz="2000" i="1" spc="-10" dirty="0">
                <a:latin typeface="Calibri"/>
                <a:cs typeface="Calibri"/>
              </a:rPr>
              <a:t>stands</a:t>
            </a:r>
            <a:r>
              <a:rPr sz="2000" i="1" spc="-95" dirty="0">
                <a:latin typeface="Calibri"/>
                <a:cs typeface="Calibri"/>
              </a:rPr>
              <a:t> </a:t>
            </a:r>
            <a:r>
              <a:rPr sz="2000" i="1" spc="-35" dirty="0">
                <a:latin typeface="Calibri"/>
                <a:cs typeface="Calibri"/>
              </a:rPr>
              <a:t>ready...“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287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>
                <a:latin typeface="Calibri"/>
                <a:cs typeface="Calibri"/>
              </a:rPr>
              <a:t>Demokratiepolitisch </a:t>
            </a:r>
            <a:r>
              <a:rPr spc="-5" dirty="0">
                <a:latin typeface="Calibri"/>
                <a:cs typeface="Calibri"/>
              </a:rPr>
              <a:t>bedenklicher</a:t>
            </a:r>
            <a:r>
              <a:rPr spc="100" dirty="0">
                <a:latin typeface="Calibri"/>
                <a:cs typeface="Calibri"/>
              </a:rPr>
              <a:t> </a:t>
            </a:r>
            <a:r>
              <a:rPr spc="-45" dirty="0">
                <a:latin typeface="Calibri"/>
                <a:cs typeface="Calibri"/>
              </a:rPr>
              <a:t>„Trojaner“</a:t>
            </a:r>
          </a:p>
        </p:txBody>
      </p:sp>
      <p:sp>
        <p:nvSpPr>
          <p:cNvPr id="3" name="object 3"/>
          <p:cNvSpPr/>
          <p:nvPr/>
        </p:nvSpPr>
        <p:spPr>
          <a:xfrm>
            <a:off x="3750945" y="2407285"/>
            <a:ext cx="1691639" cy="845819"/>
          </a:xfrm>
          <a:custGeom>
            <a:avLst/>
            <a:gdLst/>
            <a:ahLst/>
            <a:cxnLst/>
            <a:rect l="l" t="t" r="r" b="b"/>
            <a:pathLst>
              <a:path w="1691639" h="845820">
                <a:moveTo>
                  <a:pt x="1607057" y="0"/>
                </a:moveTo>
                <a:lnTo>
                  <a:pt x="84581" y="0"/>
                </a:lnTo>
                <a:lnTo>
                  <a:pt x="51649" y="6643"/>
                </a:lnTo>
                <a:lnTo>
                  <a:pt x="24764" y="24764"/>
                </a:lnTo>
                <a:lnTo>
                  <a:pt x="6643" y="51649"/>
                </a:lnTo>
                <a:lnTo>
                  <a:pt x="0" y="84581"/>
                </a:lnTo>
                <a:lnTo>
                  <a:pt x="0" y="761238"/>
                </a:lnTo>
                <a:lnTo>
                  <a:pt x="6643" y="794170"/>
                </a:lnTo>
                <a:lnTo>
                  <a:pt x="24764" y="821055"/>
                </a:lnTo>
                <a:lnTo>
                  <a:pt x="51649" y="839176"/>
                </a:lnTo>
                <a:lnTo>
                  <a:pt x="84581" y="845819"/>
                </a:lnTo>
                <a:lnTo>
                  <a:pt x="1607057" y="845819"/>
                </a:lnTo>
                <a:lnTo>
                  <a:pt x="1639990" y="839176"/>
                </a:lnTo>
                <a:lnTo>
                  <a:pt x="1666875" y="821054"/>
                </a:lnTo>
                <a:lnTo>
                  <a:pt x="1684996" y="794170"/>
                </a:lnTo>
                <a:lnTo>
                  <a:pt x="1691639" y="761238"/>
                </a:lnTo>
                <a:lnTo>
                  <a:pt x="1691639" y="84581"/>
                </a:lnTo>
                <a:lnTo>
                  <a:pt x="1684996" y="51649"/>
                </a:lnTo>
                <a:lnTo>
                  <a:pt x="1666874" y="24764"/>
                </a:lnTo>
                <a:lnTo>
                  <a:pt x="1639990" y="6643"/>
                </a:lnTo>
                <a:lnTo>
                  <a:pt x="1607057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00887" y="1580641"/>
            <a:ext cx="8112759" cy="1544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7495" indent="-264795" algn="ctr">
              <a:lnSpc>
                <a:spcPct val="100000"/>
              </a:lnSpc>
              <a:buClr>
                <a:srgbClr val="002D5F"/>
              </a:buClr>
              <a:buFont typeface="Wingdings"/>
              <a:buChar char=""/>
              <a:tabLst>
                <a:tab pos="278130" algn="l"/>
              </a:tabLst>
            </a:pPr>
            <a:r>
              <a:rPr sz="2400" spc="-10" dirty="0">
                <a:latin typeface="Calibri"/>
                <a:cs typeface="Calibri"/>
              </a:rPr>
              <a:t>Szenario: </a:t>
            </a:r>
            <a:r>
              <a:rPr sz="2400" spc="-5" dirty="0">
                <a:latin typeface="Calibri"/>
                <a:cs typeface="Calibri"/>
              </a:rPr>
              <a:t>Einbeziehung </a:t>
            </a:r>
            <a:r>
              <a:rPr sz="2400" spc="-15" dirty="0">
                <a:latin typeface="Calibri"/>
                <a:cs typeface="Calibri"/>
              </a:rPr>
              <a:t>von </a:t>
            </a:r>
            <a:r>
              <a:rPr sz="2400" spc="-10" dirty="0">
                <a:latin typeface="Calibri"/>
                <a:cs typeface="Calibri"/>
              </a:rPr>
              <a:t>Dienstleistungskonzessionen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den</a:t>
            </a:r>
            <a:endParaRPr sz="2400" dirty="0">
              <a:latin typeface="Calibri"/>
              <a:cs typeface="Calibri"/>
            </a:endParaRPr>
          </a:p>
          <a:p>
            <a:pPr marL="277495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Anwendungsbereich des</a:t>
            </a:r>
            <a:r>
              <a:rPr sz="2400" spc="-10" dirty="0">
                <a:latin typeface="Calibri"/>
                <a:cs typeface="Calibri"/>
              </a:rPr>
              <a:t> Beschaffungskapitels</a:t>
            </a:r>
            <a:endParaRPr sz="2400" dirty="0">
              <a:latin typeface="Calibri"/>
              <a:cs typeface="Calibri"/>
            </a:endParaRPr>
          </a:p>
          <a:p>
            <a:pPr marL="80645" algn="ctr">
              <a:lnSpc>
                <a:spcPts val="2405"/>
              </a:lnSpc>
              <a:spcBef>
                <a:spcPts val="1545"/>
              </a:spcBef>
            </a:pPr>
            <a:r>
              <a:rPr sz="2100" dirty="0">
                <a:solidFill>
                  <a:srgbClr val="FFFFFF"/>
                </a:solidFill>
                <a:latin typeface="Verdana"/>
                <a:cs typeface="Verdana"/>
              </a:rPr>
              <a:t>Art</a:t>
            </a:r>
            <a:r>
              <a:rPr sz="2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Verdana"/>
                <a:cs typeface="Verdana"/>
              </a:rPr>
              <a:t>30.2</a:t>
            </a:r>
            <a:endParaRPr sz="2100" dirty="0">
              <a:latin typeface="Verdana"/>
              <a:cs typeface="Verdana"/>
            </a:endParaRPr>
          </a:p>
          <a:p>
            <a:pPr marL="80645" algn="ctr">
              <a:lnSpc>
                <a:spcPts val="2405"/>
              </a:lnSpc>
            </a:pPr>
            <a:r>
              <a:rPr sz="2100" spc="-35" dirty="0">
                <a:solidFill>
                  <a:srgbClr val="FFFFFF"/>
                </a:solidFill>
                <a:latin typeface="Verdana"/>
                <a:cs typeface="Verdana"/>
              </a:rPr>
              <a:t>CETA</a:t>
            </a:r>
            <a:endParaRPr sz="21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87746" y="3548126"/>
            <a:ext cx="429895" cy="569595"/>
          </a:xfrm>
          <a:custGeom>
            <a:avLst/>
            <a:gdLst/>
            <a:ahLst/>
            <a:cxnLst/>
            <a:rect l="l" t="t" r="r" b="b"/>
            <a:pathLst>
              <a:path w="429895" h="569595">
                <a:moveTo>
                  <a:pt x="57023" y="0"/>
                </a:moveTo>
                <a:lnTo>
                  <a:pt x="0" y="40131"/>
                </a:lnTo>
                <a:lnTo>
                  <a:pt x="372490" y="569341"/>
                </a:lnTo>
                <a:lnTo>
                  <a:pt x="429513" y="529336"/>
                </a:lnTo>
                <a:lnTo>
                  <a:pt x="57023" y="0"/>
                </a:lnTo>
                <a:close/>
              </a:path>
            </a:pathLst>
          </a:custGeom>
          <a:solidFill>
            <a:srgbClr val="AAAC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62422" y="4412615"/>
            <a:ext cx="1691639" cy="846455"/>
          </a:xfrm>
          <a:custGeom>
            <a:avLst/>
            <a:gdLst/>
            <a:ahLst/>
            <a:cxnLst/>
            <a:rect l="l" t="t" r="r" b="b"/>
            <a:pathLst>
              <a:path w="1691640" h="846454">
                <a:moveTo>
                  <a:pt x="1607057" y="0"/>
                </a:moveTo>
                <a:lnTo>
                  <a:pt x="84581" y="0"/>
                </a:lnTo>
                <a:lnTo>
                  <a:pt x="51649" y="6649"/>
                </a:lnTo>
                <a:lnTo>
                  <a:pt x="24764" y="24780"/>
                </a:lnTo>
                <a:lnTo>
                  <a:pt x="6643" y="51670"/>
                </a:lnTo>
                <a:lnTo>
                  <a:pt x="0" y="84594"/>
                </a:lnTo>
                <a:lnTo>
                  <a:pt x="0" y="761276"/>
                </a:lnTo>
                <a:lnTo>
                  <a:pt x="6643" y="794198"/>
                </a:lnTo>
                <a:lnTo>
                  <a:pt x="24764" y="821083"/>
                </a:lnTo>
                <a:lnTo>
                  <a:pt x="51649" y="839210"/>
                </a:lnTo>
                <a:lnTo>
                  <a:pt x="84581" y="845858"/>
                </a:lnTo>
                <a:lnTo>
                  <a:pt x="1607057" y="845858"/>
                </a:lnTo>
                <a:lnTo>
                  <a:pt x="1639990" y="839210"/>
                </a:lnTo>
                <a:lnTo>
                  <a:pt x="1666875" y="821083"/>
                </a:lnTo>
                <a:lnTo>
                  <a:pt x="1684996" y="794198"/>
                </a:lnTo>
                <a:lnTo>
                  <a:pt x="1691640" y="761276"/>
                </a:lnTo>
                <a:lnTo>
                  <a:pt x="1691640" y="84594"/>
                </a:lnTo>
                <a:lnTo>
                  <a:pt x="1684996" y="51670"/>
                </a:lnTo>
                <a:lnTo>
                  <a:pt x="1666875" y="24780"/>
                </a:lnTo>
                <a:lnTo>
                  <a:pt x="1639990" y="6649"/>
                </a:lnTo>
                <a:lnTo>
                  <a:pt x="1607057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494782" y="4548733"/>
            <a:ext cx="1028700" cy="582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225" marR="5080" indent="-137160">
              <a:lnSpc>
                <a:spcPts val="2290"/>
              </a:lnSpc>
            </a:pPr>
            <a:r>
              <a:rPr sz="2100" dirty="0">
                <a:solidFill>
                  <a:srgbClr val="FFFFFF"/>
                </a:solidFill>
                <a:latin typeface="Verdana"/>
                <a:cs typeface="Verdana"/>
              </a:rPr>
              <a:t>Art</a:t>
            </a:r>
            <a:r>
              <a:rPr sz="2100" spc="-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Verdana"/>
                <a:cs typeface="Verdana"/>
              </a:rPr>
              <a:t>218  </a:t>
            </a:r>
            <a:r>
              <a:rPr sz="2100" dirty="0">
                <a:solidFill>
                  <a:srgbClr val="FFFFFF"/>
                </a:solidFill>
                <a:latin typeface="Verdana"/>
                <a:cs typeface="Verdana"/>
              </a:rPr>
              <a:t>AEUV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88409" y="4800730"/>
            <a:ext cx="647700" cy="69850"/>
          </a:xfrm>
          <a:custGeom>
            <a:avLst/>
            <a:gdLst/>
            <a:ahLst/>
            <a:cxnLst/>
            <a:rect l="l" t="t" r="r" b="b"/>
            <a:pathLst>
              <a:path w="647700" h="69850">
                <a:moveTo>
                  <a:pt x="0" y="69630"/>
                </a:moveTo>
                <a:lnTo>
                  <a:pt x="647204" y="69630"/>
                </a:lnTo>
                <a:lnTo>
                  <a:pt x="647204" y="0"/>
                </a:lnTo>
                <a:lnTo>
                  <a:pt x="0" y="0"/>
                </a:lnTo>
                <a:lnTo>
                  <a:pt x="0" y="69630"/>
                </a:lnTo>
                <a:close/>
              </a:path>
            </a:pathLst>
          </a:custGeom>
          <a:solidFill>
            <a:srgbClr val="AAAC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69820" y="4412615"/>
            <a:ext cx="1692275" cy="846455"/>
          </a:xfrm>
          <a:custGeom>
            <a:avLst/>
            <a:gdLst/>
            <a:ahLst/>
            <a:cxnLst/>
            <a:rect l="l" t="t" r="r" b="b"/>
            <a:pathLst>
              <a:path w="1692275" h="846454">
                <a:moveTo>
                  <a:pt x="1607184" y="0"/>
                </a:moveTo>
                <a:lnTo>
                  <a:pt x="84581" y="0"/>
                </a:lnTo>
                <a:lnTo>
                  <a:pt x="51649" y="6649"/>
                </a:lnTo>
                <a:lnTo>
                  <a:pt x="24764" y="24780"/>
                </a:lnTo>
                <a:lnTo>
                  <a:pt x="6643" y="51670"/>
                </a:lnTo>
                <a:lnTo>
                  <a:pt x="0" y="84594"/>
                </a:lnTo>
                <a:lnTo>
                  <a:pt x="0" y="761276"/>
                </a:lnTo>
                <a:lnTo>
                  <a:pt x="6643" y="794198"/>
                </a:lnTo>
                <a:lnTo>
                  <a:pt x="24765" y="821083"/>
                </a:lnTo>
                <a:lnTo>
                  <a:pt x="51649" y="839210"/>
                </a:lnTo>
                <a:lnTo>
                  <a:pt x="84581" y="845858"/>
                </a:lnTo>
                <a:lnTo>
                  <a:pt x="1607184" y="845858"/>
                </a:lnTo>
                <a:lnTo>
                  <a:pt x="1640064" y="839210"/>
                </a:lnTo>
                <a:lnTo>
                  <a:pt x="1666954" y="821083"/>
                </a:lnTo>
                <a:lnTo>
                  <a:pt x="1685105" y="794198"/>
                </a:lnTo>
                <a:lnTo>
                  <a:pt x="1691767" y="761276"/>
                </a:lnTo>
                <a:lnTo>
                  <a:pt x="1691767" y="84594"/>
                </a:lnTo>
                <a:lnTo>
                  <a:pt x="1685105" y="51670"/>
                </a:lnTo>
                <a:lnTo>
                  <a:pt x="1666954" y="24780"/>
                </a:lnTo>
                <a:lnTo>
                  <a:pt x="1640064" y="6649"/>
                </a:lnTo>
                <a:lnTo>
                  <a:pt x="1607184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497327" y="4548733"/>
            <a:ext cx="1436370" cy="582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86385">
              <a:lnSpc>
                <a:spcPts val="2290"/>
              </a:lnSpc>
            </a:pPr>
            <a:r>
              <a:rPr sz="2100" dirty="0">
                <a:solidFill>
                  <a:srgbClr val="FFFFFF"/>
                </a:solidFill>
                <a:latin typeface="Verdana"/>
                <a:cs typeface="Verdana"/>
              </a:rPr>
              <a:t>Annex  </a:t>
            </a:r>
            <a:r>
              <a:rPr sz="2100" spc="-5" dirty="0">
                <a:solidFill>
                  <a:srgbClr val="FFFFFF"/>
                </a:solidFill>
                <a:latin typeface="Verdana"/>
                <a:cs typeface="Verdana"/>
              </a:rPr>
              <a:t>19-5</a:t>
            </a:r>
            <a:r>
              <a:rPr sz="2100" spc="-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100" spc="-35" dirty="0">
                <a:solidFill>
                  <a:srgbClr val="FFFFFF"/>
                </a:solidFill>
                <a:latin typeface="Verdana"/>
                <a:cs typeface="Verdana"/>
              </a:rPr>
              <a:t>CETA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94048" y="3546602"/>
            <a:ext cx="424815" cy="572770"/>
          </a:xfrm>
          <a:custGeom>
            <a:avLst/>
            <a:gdLst/>
            <a:ahLst/>
            <a:cxnLst/>
            <a:rect l="l" t="t" r="r" b="b"/>
            <a:pathLst>
              <a:path w="424814" h="572770">
                <a:moveTo>
                  <a:pt x="367029" y="0"/>
                </a:moveTo>
                <a:lnTo>
                  <a:pt x="0" y="533019"/>
                </a:lnTo>
                <a:lnTo>
                  <a:pt x="57276" y="572516"/>
                </a:lnTo>
                <a:lnTo>
                  <a:pt x="424434" y="39497"/>
                </a:lnTo>
                <a:lnTo>
                  <a:pt x="367029" y="0"/>
                </a:lnTo>
                <a:close/>
              </a:path>
            </a:pathLst>
          </a:custGeom>
          <a:solidFill>
            <a:srgbClr val="AAAC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SEITE</a:t>
            </a:r>
            <a:r>
              <a:rPr spc="-90" dirty="0"/>
              <a:t> </a:t>
            </a: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MAYR, ÖFFENTLICHE DIENSTLEISTUNGEN UNTER</a:t>
            </a:r>
            <a:r>
              <a:rPr dirty="0"/>
              <a:t> DRUCK?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09.05.2016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Investitionsschutz </a:t>
            </a:r>
            <a:r>
              <a:rPr spc="-5" dirty="0"/>
              <a:t>und</a:t>
            </a:r>
            <a:r>
              <a:rPr spc="45" dirty="0"/>
              <a:t> </a:t>
            </a:r>
            <a:r>
              <a:rPr spc="-20" dirty="0"/>
              <a:t>Investor-Staat-</a:t>
            </a:r>
          </a:p>
          <a:p>
            <a:pPr marL="12700">
              <a:lnSpc>
                <a:spcPct val="100000"/>
              </a:lnSpc>
            </a:pPr>
            <a:r>
              <a:rPr spc="-10" dirty="0"/>
              <a:t>Schiedsgerichtsbarkeit</a:t>
            </a:r>
            <a:r>
              <a:rPr spc="-25" dirty="0"/>
              <a:t> </a:t>
            </a:r>
            <a:r>
              <a:rPr spc="-5" dirty="0"/>
              <a:t>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SEITE</a:t>
            </a:r>
            <a:r>
              <a:rPr spc="-90" dirty="0"/>
              <a:t> </a:t>
            </a: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MAYR, ÖFFENTLICHE DIENSTLEISTUNGEN UNTER</a:t>
            </a:r>
            <a:r>
              <a:rPr dirty="0"/>
              <a:t> DRUCK?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09.05.2016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0887" y="1580641"/>
            <a:ext cx="8213090" cy="2817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7495" marR="270510" indent="-264795">
              <a:lnSpc>
                <a:spcPct val="100000"/>
              </a:lnSpc>
              <a:buClr>
                <a:srgbClr val="002D5F"/>
              </a:buClr>
              <a:buFont typeface="Wingdings"/>
              <a:buChar char=""/>
              <a:tabLst>
                <a:tab pos="278130" algn="l"/>
              </a:tabLst>
            </a:pPr>
            <a:r>
              <a:rPr sz="2400" spc="-25" dirty="0">
                <a:latin typeface="Calibri"/>
                <a:cs typeface="Calibri"/>
              </a:rPr>
              <a:t>Verankerung </a:t>
            </a:r>
            <a:r>
              <a:rPr sz="2400" spc="-15" dirty="0">
                <a:latin typeface="Calibri"/>
                <a:cs typeface="Calibri"/>
              </a:rPr>
              <a:t>von </a:t>
            </a:r>
            <a:r>
              <a:rPr sz="2400" spc="-10" dirty="0">
                <a:latin typeface="Calibri"/>
                <a:cs typeface="Calibri"/>
              </a:rPr>
              <a:t>Investitionsschutz </a:t>
            </a:r>
            <a:r>
              <a:rPr sz="2400" spc="-5" dirty="0">
                <a:latin typeface="Calibri"/>
                <a:cs typeface="Calibri"/>
              </a:rPr>
              <a:t>und </a:t>
            </a:r>
            <a:r>
              <a:rPr sz="2400" spc="-15" dirty="0">
                <a:latin typeface="Calibri"/>
                <a:cs typeface="Calibri"/>
              </a:rPr>
              <a:t>Investor-Staat-  </a:t>
            </a:r>
            <a:r>
              <a:rPr sz="2400" spc="-10" dirty="0">
                <a:latin typeface="Calibri"/>
                <a:cs typeface="Calibri"/>
              </a:rPr>
              <a:t>Schiedsgerichten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10" dirty="0">
                <a:latin typeface="Calibri"/>
                <a:cs typeface="Calibri"/>
              </a:rPr>
              <a:t>Handelsabkommen </a:t>
            </a:r>
            <a:r>
              <a:rPr sz="2400" spc="-5" dirty="0">
                <a:latin typeface="Calibri"/>
                <a:cs typeface="Calibri"/>
              </a:rPr>
              <a:t>der neuen </a:t>
            </a:r>
            <a:r>
              <a:rPr sz="2400" spc="-10" dirty="0">
                <a:latin typeface="Calibri"/>
                <a:cs typeface="Calibri"/>
              </a:rPr>
              <a:t>Generation  besonders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kontrovers</a:t>
            </a:r>
            <a:endParaRPr sz="2400" dirty="0">
              <a:latin typeface="Calibri"/>
              <a:cs typeface="Calibri"/>
            </a:endParaRPr>
          </a:p>
          <a:p>
            <a:pPr marL="277495" marR="5080" indent="-264795">
              <a:lnSpc>
                <a:spcPct val="100000"/>
              </a:lnSpc>
              <a:spcBef>
                <a:spcPts val="600"/>
              </a:spcBef>
              <a:buClr>
                <a:srgbClr val="002D5F"/>
              </a:buClr>
              <a:buFont typeface="Wingdings"/>
              <a:buChar char=""/>
              <a:tabLst>
                <a:tab pos="278130" algn="l"/>
              </a:tabLst>
            </a:pPr>
            <a:r>
              <a:rPr sz="2400" spc="-10" dirty="0">
                <a:latin typeface="Calibri"/>
                <a:cs typeface="Calibri"/>
              </a:rPr>
              <a:t>Sonderklagerechte </a:t>
            </a:r>
            <a:r>
              <a:rPr sz="2400" spc="-20" dirty="0">
                <a:latin typeface="Calibri"/>
                <a:cs typeface="Calibri"/>
              </a:rPr>
              <a:t>können </a:t>
            </a:r>
            <a:r>
              <a:rPr sz="2400" spc="-5" dirty="0">
                <a:latin typeface="Calibri"/>
                <a:cs typeface="Calibri"/>
              </a:rPr>
              <a:t>hohe </a:t>
            </a:r>
            <a:r>
              <a:rPr sz="2400" spc="-10" dirty="0">
                <a:latin typeface="Calibri"/>
                <a:cs typeface="Calibri"/>
              </a:rPr>
              <a:t>Entschädigungszahlungen </a:t>
            </a:r>
            <a:r>
              <a:rPr sz="2400" spc="-5" dirty="0">
                <a:latin typeface="Calibri"/>
                <a:cs typeface="Calibri"/>
              </a:rPr>
              <a:t>nach  sich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ziehen</a:t>
            </a:r>
          </a:p>
          <a:p>
            <a:pPr marL="277495" indent="-264795">
              <a:lnSpc>
                <a:spcPct val="100000"/>
              </a:lnSpc>
              <a:spcBef>
                <a:spcPts val="600"/>
              </a:spcBef>
              <a:buClr>
                <a:srgbClr val="002D5F"/>
              </a:buClr>
              <a:buFont typeface="Wingdings"/>
              <a:buChar char=""/>
              <a:tabLst>
                <a:tab pos="278130" algn="l"/>
              </a:tabLst>
            </a:pPr>
            <a:r>
              <a:rPr sz="2400" spc="-10" dirty="0">
                <a:latin typeface="Calibri"/>
                <a:cs typeface="Calibri"/>
              </a:rPr>
              <a:t>„Drohpotential“ </a:t>
            </a:r>
            <a:r>
              <a:rPr sz="2400" dirty="0">
                <a:latin typeface="Calibri"/>
                <a:cs typeface="Calibri"/>
              </a:rPr>
              <a:t>und </a:t>
            </a:r>
            <a:r>
              <a:rPr sz="2400" spc="-10" dirty="0">
                <a:latin typeface="Calibri"/>
                <a:cs typeface="Calibri"/>
              </a:rPr>
              <a:t>„Regulatory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chill“</a:t>
            </a:r>
          </a:p>
          <a:p>
            <a:pPr marL="277495" indent="-264795">
              <a:lnSpc>
                <a:spcPct val="100000"/>
              </a:lnSpc>
              <a:spcBef>
                <a:spcPts val="600"/>
              </a:spcBef>
              <a:buClr>
                <a:srgbClr val="002D5F"/>
              </a:buClr>
              <a:buFont typeface="Wingdings"/>
              <a:buChar char=""/>
              <a:tabLst>
                <a:tab pos="278130" algn="l"/>
              </a:tabLst>
            </a:pPr>
            <a:r>
              <a:rPr sz="2400" spc="-20" dirty="0">
                <a:latin typeface="Calibri"/>
                <a:cs typeface="Calibri"/>
              </a:rPr>
              <a:t>Vorbehalte </a:t>
            </a:r>
            <a:r>
              <a:rPr sz="2400" spc="-10" dirty="0">
                <a:latin typeface="Calibri"/>
                <a:cs typeface="Calibri"/>
              </a:rPr>
              <a:t>normieren </a:t>
            </a:r>
            <a:r>
              <a:rPr sz="2400" spc="-5" dirty="0">
                <a:latin typeface="Calibri"/>
                <a:cs typeface="Calibri"/>
              </a:rPr>
              <a:t>KEINE Ausnahme </a:t>
            </a:r>
            <a:r>
              <a:rPr sz="2400" spc="-15" dirty="0">
                <a:latin typeface="Calibri"/>
                <a:cs typeface="Calibri"/>
              </a:rPr>
              <a:t>vom</a:t>
            </a:r>
            <a:r>
              <a:rPr sz="2400" spc="9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Investitionsschutz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Investitionsschutz </a:t>
            </a:r>
            <a:r>
              <a:rPr spc="-5" dirty="0"/>
              <a:t>und</a:t>
            </a:r>
            <a:r>
              <a:rPr spc="45" dirty="0"/>
              <a:t> </a:t>
            </a:r>
            <a:r>
              <a:rPr spc="-20" dirty="0"/>
              <a:t>Investor-Staat-</a:t>
            </a:r>
          </a:p>
          <a:p>
            <a:pPr marL="12700">
              <a:lnSpc>
                <a:spcPct val="100000"/>
              </a:lnSpc>
            </a:pPr>
            <a:r>
              <a:rPr spc="-10" dirty="0"/>
              <a:t>Schiedsgerichtsbarkeit</a:t>
            </a:r>
            <a:r>
              <a:rPr spc="-20" dirty="0"/>
              <a:t> </a:t>
            </a:r>
            <a:r>
              <a:rPr spc="-10" dirty="0"/>
              <a:t>II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SEITE</a:t>
            </a:r>
            <a:r>
              <a:rPr spc="-90" dirty="0"/>
              <a:t> </a:t>
            </a: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MAYR, ÖFFENTLICHE DIENSTLEISTUNGEN UNTER</a:t>
            </a:r>
            <a:r>
              <a:rPr dirty="0"/>
              <a:t> DRUCK?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09.05.2016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0887" y="1707134"/>
            <a:ext cx="8578850" cy="3265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7495" indent="-264795">
              <a:lnSpc>
                <a:spcPct val="100000"/>
              </a:lnSpc>
              <a:buClr>
                <a:srgbClr val="002D5F"/>
              </a:buClr>
              <a:buFont typeface="Wingdings"/>
              <a:buChar char=""/>
              <a:tabLst>
                <a:tab pos="278130" algn="l"/>
              </a:tabLst>
            </a:pPr>
            <a:r>
              <a:rPr sz="2400" dirty="0">
                <a:latin typeface="Calibri"/>
                <a:cs typeface="Calibri"/>
              </a:rPr>
              <a:t>In </a:t>
            </a:r>
            <a:r>
              <a:rPr sz="2400" spc="-40" dirty="0">
                <a:latin typeface="Calibri"/>
                <a:cs typeface="Calibri"/>
              </a:rPr>
              <a:t>CETA: </a:t>
            </a:r>
            <a:r>
              <a:rPr sz="2400" spc="-10" dirty="0">
                <a:latin typeface="Calibri"/>
                <a:cs typeface="Calibri"/>
              </a:rPr>
              <a:t>Zunächst </a:t>
            </a:r>
            <a:r>
              <a:rPr sz="2400" spc="-25" dirty="0">
                <a:latin typeface="Calibri"/>
                <a:cs typeface="Calibri"/>
              </a:rPr>
              <a:t>Versuch, </a:t>
            </a:r>
            <a:r>
              <a:rPr sz="2400" spc="-10" dirty="0">
                <a:latin typeface="Calibri"/>
                <a:cs typeface="Calibri"/>
              </a:rPr>
              <a:t>Schwachstellen </a:t>
            </a:r>
            <a:r>
              <a:rPr sz="2400" spc="-5" dirty="0">
                <a:latin typeface="Calibri"/>
                <a:cs typeface="Calibri"/>
              </a:rPr>
              <a:t>punktuell </a:t>
            </a:r>
            <a:r>
              <a:rPr sz="2400" spc="-10" dirty="0">
                <a:latin typeface="Calibri"/>
                <a:cs typeface="Calibri"/>
              </a:rPr>
              <a:t>zu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verbessern</a:t>
            </a:r>
            <a:endParaRPr sz="2400" dirty="0">
              <a:latin typeface="Calibri"/>
              <a:cs typeface="Calibri"/>
            </a:endParaRPr>
          </a:p>
          <a:p>
            <a:pPr marL="277495" indent="-264795">
              <a:lnSpc>
                <a:spcPct val="100000"/>
              </a:lnSpc>
              <a:spcBef>
                <a:spcPts val="2040"/>
              </a:spcBef>
              <a:buClr>
                <a:srgbClr val="002D5F"/>
              </a:buClr>
              <a:buFont typeface="Wingdings"/>
              <a:buChar char=""/>
              <a:tabLst>
                <a:tab pos="278130" algn="l"/>
              </a:tabLst>
            </a:pPr>
            <a:r>
              <a:rPr sz="2400" b="1" dirty="0">
                <a:latin typeface="Calibri"/>
                <a:cs typeface="Calibri"/>
              </a:rPr>
              <a:t>ABER:</a:t>
            </a:r>
            <a:endParaRPr sz="2400" dirty="0">
              <a:latin typeface="Calibri"/>
              <a:cs typeface="Calibri"/>
            </a:endParaRPr>
          </a:p>
          <a:p>
            <a:pPr marL="553720" lvl="1" indent="-285115">
              <a:lnSpc>
                <a:spcPct val="100000"/>
              </a:lnSpc>
              <a:spcBef>
                <a:spcPts val="1980"/>
              </a:spcBef>
              <a:buClr>
                <a:srgbClr val="002D5F"/>
              </a:buClr>
              <a:buFont typeface="Wingdings"/>
              <a:buChar char=""/>
              <a:tabLst>
                <a:tab pos="553720" algn="l"/>
              </a:tabLst>
            </a:pPr>
            <a:r>
              <a:rPr sz="2200" spc="-10" dirty="0">
                <a:latin typeface="Calibri"/>
                <a:cs typeface="Calibri"/>
              </a:rPr>
              <a:t>Keine </a:t>
            </a:r>
            <a:r>
              <a:rPr sz="2200" spc="-5" dirty="0">
                <a:latin typeface="Calibri"/>
                <a:cs typeface="Calibri"/>
              </a:rPr>
              <a:t>wirksame </a:t>
            </a:r>
            <a:r>
              <a:rPr sz="2200" spc="-10" dirty="0">
                <a:latin typeface="Calibri"/>
                <a:cs typeface="Calibri"/>
              </a:rPr>
              <a:t>Präzisierung des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FET-Standards</a:t>
            </a:r>
            <a:endParaRPr sz="2200" dirty="0">
              <a:latin typeface="Calibri"/>
              <a:cs typeface="Calibri"/>
            </a:endParaRPr>
          </a:p>
          <a:p>
            <a:pPr marL="553720" marR="1721485" lvl="1" indent="-285115">
              <a:lnSpc>
                <a:spcPct val="150000"/>
              </a:lnSpc>
              <a:spcBef>
                <a:spcPts val="600"/>
              </a:spcBef>
              <a:buClr>
                <a:srgbClr val="002D5F"/>
              </a:buClr>
              <a:buFont typeface="Wingdings"/>
              <a:buChar char=""/>
              <a:tabLst>
                <a:tab pos="553720" algn="l"/>
              </a:tabLst>
            </a:pPr>
            <a:r>
              <a:rPr sz="2200" spc="-15" dirty="0">
                <a:latin typeface="Calibri"/>
                <a:cs typeface="Calibri"/>
              </a:rPr>
              <a:t>Kein </a:t>
            </a:r>
            <a:r>
              <a:rPr sz="2200" spc="-5" dirty="0">
                <a:latin typeface="Calibri"/>
                <a:cs typeface="Calibri"/>
              </a:rPr>
              <a:t>wirksamer Ausschluss </a:t>
            </a:r>
            <a:r>
              <a:rPr sz="2200" spc="-10" dirty="0">
                <a:latin typeface="Calibri"/>
                <a:cs typeface="Calibri"/>
              </a:rPr>
              <a:t>des </a:t>
            </a:r>
            <a:r>
              <a:rPr sz="2200" b="1" spc="-5" dirty="0">
                <a:latin typeface="Calibri"/>
                <a:cs typeface="Calibri"/>
              </a:rPr>
              <a:t>Imports </a:t>
            </a:r>
            <a:r>
              <a:rPr sz="2200" spc="-10" dirty="0">
                <a:latin typeface="Calibri"/>
                <a:cs typeface="Calibri"/>
              </a:rPr>
              <a:t>von materiellen  </a:t>
            </a:r>
            <a:r>
              <a:rPr sz="2200" spc="-15" dirty="0">
                <a:latin typeface="Calibri"/>
                <a:cs typeface="Calibri"/>
              </a:rPr>
              <a:t>Investitionsschutzstandards</a:t>
            </a:r>
            <a:endParaRPr sz="2200" dirty="0">
              <a:latin typeface="Calibri"/>
              <a:cs typeface="Calibri"/>
            </a:endParaRPr>
          </a:p>
          <a:p>
            <a:pPr marL="553720" lvl="1" indent="-285115">
              <a:lnSpc>
                <a:spcPct val="100000"/>
              </a:lnSpc>
              <a:spcBef>
                <a:spcPts val="1920"/>
              </a:spcBef>
              <a:buClr>
                <a:srgbClr val="002D5F"/>
              </a:buClr>
              <a:buFont typeface="Wingdings"/>
              <a:buChar char=""/>
              <a:tabLst>
                <a:tab pos="553720" algn="l"/>
              </a:tabLst>
            </a:pPr>
            <a:r>
              <a:rPr sz="2200" spc="-15" dirty="0">
                <a:latin typeface="Calibri"/>
                <a:cs typeface="Calibri"/>
              </a:rPr>
              <a:t>Kein </a:t>
            </a:r>
            <a:r>
              <a:rPr sz="2200" spc="-5" dirty="0">
                <a:latin typeface="Calibri"/>
                <a:cs typeface="Calibri"/>
              </a:rPr>
              <a:t>wirksamer Ausschluss </a:t>
            </a:r>
            <a:r>
              <a:rPr sz="2200" spc="-10" dirty="0">
                <a:latin typeface="Calibri"/>
                <a:cs typeface="Calibri"/>
              </a:rPr>
              <a:t>von unerwünschtem </a:t>
            </a:r>
            <a:r>
              <a:rPr sz="2200" b="1" spc="-10" dirty="0">
                <a:latin typeface="Calibri"/>
                <a:cs typeface="Calibri"/>
              </a:rPr>
              <a:t>„forum</a:t>
            </a:r>
            <a:r>
              <a:rPr sz="2200" b="1" spc="11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shopping“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Das neue </a:t>
            </a:r>
            <a:r>
              <a:rPr spc="-20" dirty="0"/>
              <a:t>Investment </a:t>
            </a:r>
            <a:r>
              <a:rPr spc="-5" dirty="0"/>
              <a:t>Court </a:t>
            </a:r>
            <a:r>
              <a:rPr spc="-25" dirty="0"/>
              <a:t>System</a:t>
            </a:r>
            <a:r>
              <a:rPr spc="90" dirty="0"/>
              <a:t> </a:t>
            </a:r>
            <a:r>
              <a:rPr spc="-5" dirty="0"/>
              <a:t>(ICS)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400" dirty="0"/>
              <a:t>Überblick</a:t>
            </a:r>
            <a:endParaRPr sz="2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SEITE</a:t>
            </a:r>
            <a:r>
              <a:rPr spc="-90" dirty="0"/>
              <a:t> </a:t>
            </a: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MAYR, ÖFFENTLICHE DIENSTLEISTUNGEN UNTER</a:t>
            </a:r>
            <a:r>
              <a:rPr dirty="0"/>
              <a:t> DRUCK?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09.05.2016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02D5F"/>
              </a:buClr>
              <a:buFont typeface="Wingdings"/>
              <a:buChar char=""/>
              <a:tabLst>
                <a:tab pos="355600" algn="l"/>
              </a:tabLst>
            </a:pPr>
            <a:r>
              <a:rPr dirty="0"/>
              <a:t>Neue </a:t>
            </a:r>
            <a:r>
              <a:rPr spc="-5" dirty="0"/>
              <a:t>institutionelle Gestaltung, </a:t>
            </a:r>
            <a:r>
              <a:rPr b="1" spc="-5" dirty="0">
                <a:latin typeface="Calibri"/>
                <a:cs typeface="Calibri"/>
              </a:rPr>
              <a:t>ABER </a:t>
            </a:r>
            <a:r>
              <a:rPr spc="-10" dirty="0"/>
              <a:t>(derzeit)</a:t>
            </a:r>
            <a:r>
              <a:rPr spc="-25" dirty="0"/>
              <a:t> </a:t>
            </a:r>
            <a:r>
              <a:rPr spc="-20" dirty="0"/>
              <a:t>kein</a:t>
            </a:r>
          </a:p>
          <a:p>
            <a:pPr marL="355600">
              <a:lnSpc>
                <a:spcPct val="100000"/>
              </a:lnSpc>
            </a:pPr>
            <a:r>
              <a:rPr spc="-5" dirty="0">
                <a:latin typeface="Calibri"/>
                <a:cs typeface="Calibri"/>
              </a:rPr>
              <a:t>„Internationaler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Investitionsgerichtshof“</a:t>
            </a:r>
          </a:p>
          <a:p>
            <a:pPr marL="631190" lvl="1" indent="-342900">
              <a:lnSpc>
                <a:spcPct val="100000"/>
              </a:lnSpc>
              <a:spcBef>
                <a:spcPts val="620"/>
              </a:spcBef>
              <a:buClr>
                <a:srgbClr val="002D5F"/>
              </a:buClr>
              <a:buFont typeface="Wingdings"/>
              <a:buChar char=""/>
              <a:tabLst>
                <a:tab pos="631825" algn="l"/>
              </a:tabLst>
            </a:pPr>
            <a:r>
              <a:rPr sz="2200" b="1" spc="-15" dirty="0">
                <a:latin typeface="Calibri"/>
                <a:cs typeface="Calibri"/>
              </a:rPr>
              <a:t>Bilateraler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Ansatz</a:t>
            </a:r>
            <a:endParaRPr sz="2200" dirty="0">
              <a:latin typeface="Calibri"/>
              <a:cs typeface="Calibri"/>
            </a:endParaRPr>
          </a:p>
          <a:p>
            <a:pPr marL="631190" lvl="1" indent="-342900">
              <a:lnSpc>
                <a:spcPct val="100000"/>
              </a:lnSpc>
              <a:spcBef>
                <a:spcPts val="600"/>
              </a:spcBef>
              <a:buClr>
                <a:srgbClr val="002D5F"/>
              </a:buClr>
              <a:buFont typeface="Wingdings"/>
              <a:buChar char=""/>
              <a:tabLst>
                <a:tab pos="631825" algn="l"/>
              </a:tabLst>
            </a:pPr>
            <a:r>
              <a:rPr sz="2200" spc="-40" dirty="0">
                <a:latin typeface="Calibri"/>
                <a:cs typeface="Calibri"/>
              </a:rPr>
              <a:t>CETA, </a:t>
            </a:r>
            <a:r>
              <a:rPr sz="2200" spc="-20" dirty="0">
                <a:latin typeface="Calibri"/>
                <a:cs typeface="Calibri"/>
              </a:rPr>
              <a:t>EU-Vietnam-FTA, </a:t>
            </a:r>
            <a:r>
              <a:rPr sz="2200" spc="-15" dirty="0">
                <a:latin typeface="Calibri"/>
                <a:cs typeface="Calibri"/>
              </a:rPr>
              <a:t>TTIP-Verhandlungsvorschlag</a:t>
            </a:r>
            <a:r>
              <a:rPr sz="2200" spc="2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(11/2015)</a:t>
            </a:r>
            <a:endParaRPr sz="2200" dirty="0">
              <a:latin typeface="Calibri"/>
              <a:cs typeface="Calibri"/>
            </a:endParaRPr>
          </a:p>
          <a:p>
            <a:pPr marL="631190" lvl="1" indent="-342900">
              <a:lnSpc>
                <a:spcPct val="100000"/>
              </a:lnSpc>
              <a:spcBef>
                <a:spcPts val="600"/>
              </a:spcBef>
              <a:buClr>
                <a:srgbClr val="002D5F"/>
              </a:buClr>
              <a:buFont typeface="Wingdings"/>
              <a:buChar char=""/>
              <a:tabLst>
                <a:tab pos="631825" algn="l"/>
              </a:tabLst>
            </a:pPr>
            <a:r>
              <a:rPr sz="2200" spc="-15" dirty="0">
                <a:latin typeface="Calibri"/>
                <a:cs typeface="Calibri"/>
              </a:rPr>
              <a:t>Abkommensübergreifende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Inkonsistenzen</a:t>
            </a:r>
            <a:endParaRPr sz="2200" dirty="0">
              <a:latin typeface="Calibri"/>
              <a:cs typeface="Calibri"/>
            </a:endParaRPr>
          </a:p>
          <a:p>
            <a:pPr marL="277495" indent="-264795">
              <a:lnSpc>
                <a:spcPct val="100000"/>
              </a:lnSpc>
              <a:spcBef>
                <a:spcPts val="580"/>
              </a:spcBef>
              <a:buClr>
                <a:srgbClr val="002D5F"/>
              </a:buClr>
              <a:buFont typeface="Wingdings"/>
              <a:buChar char=""/>
              <a:tabLst>
                <a:tab pos="278130" algn="l"/>
              </a:tabLst>
            </a:pPr>
            <a:r>
              <a:rPr spc="-5" dirty="0"/>
              <a:t>Institutionelle</a:t>
            </a:r>
            <a:r>
              <a:rPr spc="-50" dirty="0"/>
              <a:t> </a:t>
            </a:r>
            <a:r>
              <a:rPr spc="-10" dirty="0"/>
              <a:t>Eckpunkte?</a:t>
            </a:r>
          </a:p>
          <a:p>
            <a:pPr marL="277495" indent="-264795">
              <a:lnSpc>
                <a:spcPct val="100000"/>
              </a:lnSpc>
              <a:spcBef>
                <a:spcPts val="600"/>
              </a:spcBef>
              <a:buClr>
                <a:srgbClr val="002D5F"/>
              </a:buClr>
              <a:buFont typeface="Wingdings"/>
              <a:buChar char=""/>
              <a:tabLst>
                <a:tab pos="278130" algn="l"/>
              </a:tabLst>
            </a:pPr>
            <a:r>
              <a:rPr spc="-5" dirty="0"/>
              <a:t>Right </a:t>
            </a:r>
            <a:r>
              <a:rPr spc="-15" dirty="0"/>
              <a:t>to</a:t>
            </a:r>
            <a:r>
              <a:rPr spc="-120" dirty="0"/>
              <a:t> </a:t>
            </a:r>
            <a:r>
              <a:rPr spc="-10" dirty="0"/>
              <a:t>regulate?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Das neue </a:t>
            </a:r>
            <a:r>
              <a:rPr spc="-20" dirty="0"/>
              <a:t>Investment </a:t>
            </a:r>
            <a:r>
              <a:rPr spc="-5" dirty="0"/>
              <a:t>Court </a:t>
            </a:r>
            <a:r>
              <a:rPr spc="-25" dirty="0"/>
              <a:t>System</a:t>
            </a:r>
            <a:r>
              <a:rPr spc="90" dirty="0"/>
              <a:t> </a:t>
            </a:r>
            <a:r>
              <a:rPr spc="-5" dirty="0"/>
              <a:t>(ICS)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400" spc="-5" dirty="0"/>
              <a:t>Institutionelle </a:t>
            </a:r>
            <a:r>
              <a:rPr sz="2400" spc="-10" dirty="0"/>
              <a:t>Eckpunkte </a:t>
            </a:r>
            <a:r>
              <a:rPr sz="2400" dirty="0"/>
              <a:t>am Beispiel des</a:t>
            </a:r>
            <a:r>
              <a:rPr sz="2400" spc="-85" dirty="0"/>
              <a:t> </a:t>
            </a:r>
            <a:r>
              <a:rPr sz="2400" spc="-50" dirty="0"/>
              <a:t>CETA</a:t>
            </a:r>
            <a:endParaRPr sz="2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SEITE</a:t>
            </a:r>
            <a:r>
              <a:rPr spc="-90" dirty="0"/>
              <a:t> </a:t>
            </a: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MAYR, ÖFFENTLICHE DIENSTLEISTUNGEN UNTER</a:t>
            </a:r>
            <a:r>
              <a:rPr dirty="0"/>
              <a:t> DRUCK?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09.05.2016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6731" y="1583182"/>
            <a:ext cx="8434705" cy="3426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02D5F"/>
              </a:buClr>
              <a:buFont typeface="Wingdings"/>
              <a:buChar char=""/>
              <a:tabLst>
                <a:tab pos="355600" algn="l"/>
              </a:tabLst>
            </a:pPr>
            <a:r>
              <a:rPr sz="2200" spc="-20" dirty="0">
                <a:latin typeface="Calibri"/>
                <a:cs typeface="Calibri"/>
              </a:rPr>
              <a:t>Zwei </a:t>
            </a:r>
            <a:r>
              <a:rPr sz="2200" spc="-15" dirty="0">
                <a:latin typeface="Calibri"/>
                <a:cs typeface="Calibri"/>
              </a:rPr>
              <a:t>Instanzen </a:t>
            </a:r>
            <a:r>
              <a:rPr sz="2200" spc="-20" dirty="0">
                <a:latin typeface="Calibri"/>
                <a:cs typeface="Calibri"/>
              </a:rPr>
              <a:t>(Tribunal </a:t>
            </a:r>
            <a:r>
              <a:rPr sz="2200" spc="-5" dirty="0">
                <a:latin typeface="Calibri"/>
                <a:cs typeface="Calibri"/>
              </a:rPr>
              <a:t>/ </a:t>
            </a:r>
            <a:r>
              <a:rPr sz="2200" spc="-10" dirty="0">
                <a:latin typeface="Calibri"/>
                <a:cs typeface="Calibri"/>
              </a:rPr>
              <a:t>Appellate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Tribunal)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002D5F"/>
              </a:buClr>
              <a:buFont typeface="Wingdings"/>
              <a:buChar char="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Je ein </a:t>
            </a:r>
            <a:r>
              <a:rPr sz="2200" spc="-15" dirty="0">
                <a:latin typeface="Calibri"/>
                <a:cs typeface="Calibri"/>
              </a:rPr>
              <a:t>Drittel </a:t>
            </a:r>
            <a:r>
              <a:rPr sz="2200" spc="-10" dirty="0">
                <a:latin typeface="Calibri"/>
                <a:cs typeface="Calibri"/>
              </a:rPr>
              <a:t>der (Schieds-)RichterInnen</a:t>
            </a:r>
            <a:r>
              <a:rPr sz="2200" spc="18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EU/Kanada/Drittstaaten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002D5F"/>
              </a:buClr>
              <a:buFont typeface="Wingdings"/>
              <a:buChar char=""/>
              <a:tabLst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Amtszeit </a:t>
            </a:r>
            <a:r>
              <a:rPr sz="2200" spc="-5" dirty="0">
                <a:latin typeface="Calibri"/>
                <a:cs typeface="Calibri"/>
              </a:rPr>
              <a:t>5 </a:t>
            </a:r>
            <a:r>
              <a:rPr sz="2200" spc="-10" dirty="0">
                <a:latin typeface="Calibri"/>
                <a:cs typeface="Calibri"/>
              </a:rPr>
              <a:t>Jahre </a:t>
            </a:r>
            <a:r>
              <a:rPr sz="2200" spc="-5" dirty="0">
                <a:latin typeface="Calibri"/>
                <a:cs typeface="Calibri"/>
              </a:rPr>
              <a:t>(einmal um </a:t>
            </a:r>
            <a:r>
              <a:rPr sz="2200" spc="-15" dirty="0">
                <a:latin typeface="Calibri"/>
                <a:cs typeface="Calibri"/>
              </a:rPr>
              <a:t>weitere </a:t>
            </a:r>
            <a:r>
              <a:rPr sz="2200" spc="-5" dirty="0">
                <a:latin typeface="Calibri"/>
                <a:cs typeface="Calibri"/>
              </a:rPr>
              <a:t>5 </a:t>
            </a:r>
            <a:r>
              <a:rPr sz="2200" spc="-10" dirty="0">
                <a:latin typeface="Calibri"/>
                <a:cs typeface="Calibri"/>
              </a:rPr>
              <a:t>Jahre</a:t>
            </a:r>
            <a:r>
              <a:rPr sz="2200" spc="1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verlängerbar)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002D5F"/>
              </a:buClr>
              <a:buFont typeface="Wingdings"/>
              <a:buChar char=""/>
              <a:tabLst>
                <a:tab pos="355600" algn="l"/>
              </a:tabLst>
            </a:pPr>
            <a:r>
              <a:rPr sz="2200" spc="-35" dirty="0">
                <a:latin typeface="Calibri"/>
                <a:cs typeface="Calibri"/>
              </a:rPr>
              <a:t>Teilzeit </a:t>
            </a:r>
            <a:r>
              <a:rPr sz="2200" spc="-5" dirty="0">
                <a:latin typeface="Calibri"/>
                <a:cs typeface="Calibri"/>
              </a:rPr>
              <a:t>oder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Vollzeit</a:t>
            </a:r>
            <a:endParaRPr sz="2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600"/>
              </a:spcBef>
              <a:buClr>
                <a:srgbClr val="002D5F"/>
              </a:buClr>
              <a:buFont typeface="Wingdings"/>
              <a:buChar char="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IdR: Entscheidung </a:t>
            </a:r>
            <a:r>
              <a:rPr sz="2200" spc="-15" dirty="0">
                <a:latin typeface="Calibri"/>
                <a:cs typeface="Calibri"/>
              </a:rPr>
              <a:t>durch </a:t>
            </a:r>
            <a:r>
              <a:rPr sz="2200" spc="-10" dirty="0">
                <a:latin typeface="Calibri"/>
                <a:cs typeface="Calibri"/>
              </a:rPr>
              <a:t>Kammern, </a:t>
            </a:r>
            <a:r>
              <a:rPr sz="2200" spc="-5" dirty="0">
                <a:latin typeface="Calibri"/>
                <a:cs typeface="Calibri"/>
              </a:rPr>
              <a:t>die aus je </a:t>
            </a:r>
            <a:r>
              <a:rPr sz="2200" spc="-10" dirty="0">
                <a:latin typeface="Calibri"/>
                <a:cs typeface="Calibri"/>
              </a:rPr>
              <a:t>drei RichterInnen </a:t>
            </a:r>
            <a:r>
              <a:rPr sz="2200" dirty="0">
                <a:latin typeface="Calibri"/>
                <a:cs typeface="Calibri"/>
              </a:rPr>
              <a:t>(jeweils  </a:t>
            </a:r>
            <a:r>
              <a:rPr sz="2200" spc="-10" dirty="0">
                <a:latin typeface="Calibri"/>
                <a:cs typeface="Calibri"/>
              </a:rPr>
              <a:t>EU/Kanada/Drittstaat) </a:t>
            </a:r>
            <a:r>
              <a:rPr sz="2200" spc="-15" dirty="0">
                <a:latin typeface="Calibri"/>
                <a:cs typeface="Calibri"/>
              </a:rPr>
              <a:t>bestehen </a:t>
            </a:r>
            <a:r>
              <a:rPr sz="2200" spc="-10" dirty="0">
                <a:latin typeface="Calibri"/>
                <a:cs typeface="Calibri"/>
              </a:rPr>
              <a:t>(ausnahmsweise </a:t>
            </a:r>
            <a:r>
              <a:rPr sz="2200" spc="-20" dirty="0">
                <a:latin typeface="Calibri"/>
                <a:cs typeface="Calibri"/>
              </a:rPr>
              <a:t>können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20" dirty="0">
                <a:latin typeface="Calibri"/>
                <a:cs typeface="Calibri"/>
              </a:rPr>
              <a:t>erster  </a:t>
            </a:r>
            <a:r>
              <a:rPr sz="2200" spc="-10" dirty="0">
                <a:latin typeface="Calibri"/>
                <a:cs typeface="Calibri"/>
              </a:rPr>
              <a:t>Instanz </a:t>
            </a:r>
            <a:r>
              <a:rPr sz="2200" spc="-15" dirty="0">
                <a:latin typeface="Calibri"/>
                <a:cs typeface="Calibri"/>
              </a:rPr>
              <a:t>Einzelrichterentscheidungen </a:t>
            </a:r>
            <a:r>
              <a:rPr sz="2200" spc="-10" dirty="0">
                <a:latin typeface="Calibri"/>
                <a:cs typeface="Calibri"/>
              </a:rPr>
              <a:t>zulässig sein); Zusammensetzung 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0" dirty="0">
                <a:latin typeface="Calibri"/>
                <a:cs typeface="Calibri"/>
              </a:rPr>
              <a:t>jedem </a:t>
            </a:r>
            <a:r>
              <a:rPr sz="2200" spc="-15" dirty="0">
                <a:latin typeface="Calibri"/>
                <a:cs typeface="Calibri"/>
              </a:rPr>
              <a:t>Einzelfall </a:t>
            </a:r>
            <a:r>
              <a:rPr sz="2200" spc="-10" dirty="0">
                <a:latin typeface="Calibri"/>
                <a:cs typeface="Calibri"/>
              </a:rPr>
              <a:t>nach dem</a:t>
            </a:r>
            <a:r>
              <a:rPr sz="2200" spc="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Zufallsprinzip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002D5F"/>
              </a:buClr>
              <a:buFont typeface="Wingdings"/>
              <a:buChar char="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Derzeit </a:t>
            </a:r>
            <a:r>
              <a:rPr sz="2200" spc="-25" dirty="0">
                <a:latin typeface="Calibri"/>
                <a:cs typeface="Calibri"/>
              </a:rPr>
              <a:t>kein </a:t>
            </a:r>
            <a:r>
              <a:rPr sz="2200" spc="-5" dirty="0">
                <a:latin typeface="Calibri"/>
                <a:cs typeface="Calibri"/>
              </a:rPr>
              <a:t>„Code of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Conduct“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Das neue </a:t>
            </a:r>
            <a:r>
              <a:rPr spc="-20" dirty="0"/>
              <a:t>Investment </a:t>
            </a:r>
            <a:r>
              <a:rPr spc="-5" dirty="0"/>
              <a:t>Court </a:t>
            </a:r>
            <a:r>
              <a:rPr spc="-25" dirty="0"/>
              <a:t>System</a:t>
            </a:r>
            <a:r>
              <a:rPr spc="90" dirty="0"/>
              <a:t> </a:t>
            </a:r>
            <a:r>
              <a:rPr spc="-5" dirty="0"/>
              <a:t>(ICS)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400" spc="-5" dirty="0"/>
              <a:t>Right </a:t>
            </a:r>
            <a:r>
              <a:rPr sz="2400" spc="-15" dirty="0"/>
              <a:t>to regulate</a:t>
            </a:r>
            <a:r>
              <a:rPr sz="2400" spc="-70" dirty="0"/>
              <a:t> </a:t>
            </a:r>
            <a:r>
              <a:rPr sz="2400" dirty="0"/>
              <a:t>neu?</a:t>
            </a:r>
            <a:endParaRPr sz="2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SEITE</a:t>
            </a:r>
            <a:r>
              <a:rPr spc="-90" dirty="0"/>
              <a:t> </a:t>
            </a: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MAYR, ÖFFENTLICHE DIENSTLEISTUNGEN UNTER</a:t>
            </a:r>
            <a:r>
              <a:rPr dirty="0"/>
              <a:t> DRUCK?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09.05.2016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02D5F"/>
              </a:buClr>
              <a:buFont typeface="Wingdings"/>
              <a:buChar char=""/>
              <a:tabLst>
                <a:tab pos="355600" algn="l"/>
              </a:tabLst>
            </a:pPr>
            <a:r>
              <a:rPr dirty="0"/>
              <a:t>Art </a:t>
            </a:r>
            <a:r>
              <a:rPr spc="-5" dirty="0"/>
              <a:t>8.9</a:t>
            </a:r>
            <a:r>
              <a:rPr spc="-114" dirty="0"/>
              <a:t> </a:t>
            </a:r>
            <a:r>
              <a:rPr spc="-50" dirty="0"/>
              <a:t>CETA</a:t>
            </a:r>
          </a:p>
          <a:p>
            <a:pPr marL="631190" lvl="1" indent="-342900">
              <a:lnSpc>
                <a:spcPct val="100000"/>
              </a:lnSpc>
              <a:spcBef>
                <a:spcPts val="625"/>
              </a:spcBef>
              <a:buClr>
                <a:srgbClr val="002D5F"/>
              </a:buClr>
              <a:buFont typeface="Wingdings"/>
              <a:buChar char=""/>
              <a:tabLst>
                <a:tab pos="631825" algn="l"/>
              </a:tabLst>
            </a:pPr>
            <a:r>
              <a:rPr sz="2000" spc="-5" dirty="0">
                <a:latin typeface="Calibri"/>
                <a:cs typeface="Calibri"/>
              </a:rPr>
              <a:t>Bestimmung zu </a:t>
            </a:r>
            <a:r>
              <a:rPr sz="2000" spc="-10" dirty="0">
                <a:latin typeface="Calibri"/>
                <a:cs typeface="Calibri"/>
              </a:rPr>
              <a:t>„Investment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regulatory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measures“</a:t>
            </a:r>
            <a:endParaRPr sz="2000">
              <a:latin typeface="Calibri"/>
              <a:cs typeface="Calibri"/>
            </a:endParaRPr>
          </a:p>
          <a:p>
            <a:pPr marL="631190" lvl="1" indent="-342900">
              <a:lnSpc>
                <a:spcPct val="100000"/>
              </a:lnSpc>
              <a:spcBef>
                <a:spcPts val="600"/>
              </a:spcBef>
              <a:buClr>
                <a:srgbClr val="002D5F"/>
              </a:buClr>
              <a:buFont typeface="Wingdings"/>
              <a:buChar char=""/>
              <a:tabLst>
                <a:tab pos="631825" algn="l"/>
              </a:tabLst>
            </a:pPr>
            <a:r>
              <a:rPr sz="2000" dirty="0">
                <a:latin typeface="Calibri"/>
                <a:cs typeface="Calibri"/>
              </a:rPr>
              <a:t>Die </a:t>
            </a:r>
            <a:r>
              <a:rPr sz="2000" spc="-10" dirty="0">
                <a:latin typeface="Calibri"/>
                <a:cs typeface="Calibri"/>
              </a:rPr>
              <a:t>Vertragsparteien „bekräftigen“ </a:t>
            </a:r>
            <a:r>
              <a:rPr sz="2000" dirty="0">
                <a:latin typeface="Calibri"/>
                <a:cs typeface="Calibri"/>
              </a:rPr>
              <a:t>das sog </a:t>
            </a:r>
            <a:r>
              <a:rPr sz="2000" spc="-5" dirty="0">
                <a:latin typeface="Calibri"/>
                <a:cs typeface="Calibri"/>
              </a:rPr>
              <a:t>Right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regulate</a:t>
            </a:r>
            <a:endParaRPr sz="2000">
              <a:latin typeface="Calibri"/>
              <a:cs typeface="Calibri"/>
            </a:endParaRPr>
          </a:p>
          <a:p>
            <a:pPr marL="631190" lvl="1" indent="-342900">
              <a:lnSpc>
                <a:spcPct val="100000"/>
              </a:lnSpc>
              <a:spcBef>
                <a:spcPts val="600"/>
              </a:spcBef>
              <a:buClr>
                <a:srgbClr val="002D5F"/>
              </a:buClr>
              <a:buFont typeface="Wingdings"/>
              <a:buChar char=""/>
              <a:tabLst>
                <a:tab pos="631825" algn="l"/>
              </a:tabLst>
            </a:pPr>
            <a:r>
              <a:rPr sz="2000" spc="-10" dirty="0">
                <a:latin typeface="Calibri"/>
                <a:cs typeface="Calibri"/>
              </a:rPr>
              <a:t>„Klarstellungen“</a:t>
            </a:r>
            <a:endParaRPr sz="2000">
              <a:latin typeface="Calibri"/>
              <a:cs typeface="Calibri"/>
            </a:endParaRPr>
          </a:p>
          <a:p>
            <a:pPr marL="894715" lvl="2" indent="-342900">
              <a:lnSpc>
                <a:spcPct val="100000"/>
              </a:lnSpc>
              <a:spcBef>
                <a:spcPts val="605"/>
              </a:spcBef>
              <a:buClr>
                <a:srgbClr val="002D5F"/>
              </a:buClr>
              <a:buFont typeface="Wingdings"/>
              <a:buChar char=""/>
              <a:tabLst>
                <a:tab pos="895350" algn="l"/>
              </a:tabLst>
            </a:pPr>
            <a:r>
              <a:rPr sz="1800" spc="-5" dirty="0">
                <a:latin typeface="Calibri"/>
                <a:cs typeface="Calibri"/>
              </a:rPr>
              <a:t>Zum </a:t>
            </a:r>
            <a:r>
              <a:rPr sz="1800" spc="-40" dirty="0">
                <a:latin typeface="Calibri"/>
                <a:cs typeface="Calibri"/>
              </a:rPr>
              <a:t>Teil </a:t>
            </a:r>
            <a:r>
              <a:rPr sz="1800" spc="-10" dirty="0">
                <a:latin typeface="Calibri"/>
                <a:cs typeface="Calibri"/>
              </a:rPr>
              <a:t>kasuistisch (Stichwort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Micula)</a:t>
            </a:r>
            <a:endParaRPr sz="1800">
              <a:latin typeface="Calibri"/>
              <a:cs typeface="Calibri"/>
            </a:endParaRPr>
          </a:p>
          <a:p>
            <a:pPr marL="894715" lvl="2" indent="-342900">
              <a:lnSpc>
                <a:spcPct val="100000"/>
              </a:lnSpc>
              <a:spcBef>
                <a:spcPts val="600"/>
              </a:spcBef>
              <a:buClr>
                <a:srgbClr val="002D5F"/>
              </a:buClr>
              <a:buFont typeface="Wingdings"/>
              <a:buChar char=""/>
              <a:tabLst>
                <a:tab pos="895350" algn="l"/>
              </a:tabLst>
            </a:pPr>
            <a:r>
              <a:rPr sz="1800" spc="-10" dirty="0">
                <a:latin typeface="Calibri"/>
                <a:cs typeface="Calibri"/>
              </a:rPr>
              <a:t>Zahlreiche </a:t>
            </a:r>
            <a:r>
              <a:rPr sz="1800" spc="-5" dirty="0">
                <a:latin typeface="Calibri"/>
                <a:cs typeface="Calibri"/>
              </a:rPr>
              <a:t>neue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Auslegungsfragen</a:t>
            </a:r>
            <a:endParaRPr sz="1800">
              <a:latin typeface="Calibri"/>
              <a:cs typeface="Calibri"/>
            </a:endParaRPr>
          </a:p>
          <a:p>
            <a:pPr marL="277495" indent="-264795">
              <a:lnSpc>
                <a:spcPct val="100000"/>
              </a:lnSpc>
              <a:spcBef>
                <a:spcPts val="560"/>
              </a:spcBef>
              <a:buClr>
                <a:srgbClr val="002D5F"/>
              </a:buClr>
              <a:buFont typeface="Wingdings"/>
              <a:buChar char=""/>
              <a:tabLst>
                <a:tab pos="278130" algn="l"/>
              </a:tabLst>
            </a:pPr>
            <a:r>
              <a:rPr spc="-20" dirty="0"/>
              <a:t>Vorläufige</a:t>
            </a:r>
            <a:r>
              <a:rPr spc="-40" dirty="0"/>
              <a:t> </a:t>
            </a:r>
            <a:r>
              <a:rPr spc="-5" dirty="0"/>
              <a:t>Bewertung</a:t>
            </a:r>
          </a:p>
          <a:p>
            <a:pPr marL="553720" lvl="1" indent="-285115">
              <a:lnSpc>
                <a:spcPct val="100000"/>
              </a:lnSpc>
              <a:spcBef>
                <a:spcPts val="625"/>
              </a:spcBef>
              <a:buClr>
                <a:srgbClr val="002D5F"/>
              </a:buClr>
              <a:buFont typeface="Wingdings"/>
              <a:buChar char=""/>
              <a:tabLst>
                <a:tab pos="553720" algn="l"/>
              </a:tabLst>
            </a:pPr>
            <a:r>
              <a:rPr sz="2000" spc="-5" dirty="0">
                <a:latin typeface="Calibri"/>
                <a:cs typeface="Calibri"/>
              </a:rPr>
              <a:t>Eigenständiger Gehalt des sog Right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10" dirty="0">
                <a:latin typeface="Calibri"/>
                <a:cs typeface="Calibri"/>
              </a:rPr>
              <a:t>regulate </a:t>
            </a:r>
            <a:r>
              <a:rPr sz="2000" spc="-5" dirty="0">
                <a:latin typeface="Calibri"/>
                <a:cs typeface="Calibri"/>
              </a:rPr>
              <a:t>bleibt weitgehend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unklar</a:t>
            </a:r>
            <a:endParaRPr sz="2000">
              <a:latin typeface="Calibri"/>
              <a:cs typeface="Calibri"/>
            </a:endParaRPr>
          </a:p>
          <a:p>
            <a:pPr marL="553720" lvl="1" indent="-285115">
              <a:lnSpc>
                <a:spcPct val="100000"/>
              </a:lnSpc>
              <a:spcBef>
                <a:spcPts val="600"/>
              </a:spcBef>
              <a:buClr>
                <a:srgbClr val="002D5F"/>
              </a:buClr>
              <a:buFont typeface="Wingdings"/>
              <a:buChar char=""/>
              <a:tabLst>
                <a:tab pos="553720" algn="l"/>
              </a:tabLst>
            </a:pPr>
            <a:r>
              <a:rPr sz="2000" spc="-15" dirty="0">
                <a:latin typeface="Calibri"/>
                <a:cs typeface="Calibri"/>
              </a:rPr>
              <a:t>Kehrseite </a:t>
            </a:r>
            <a:r>
              <a:rPr sz="2000" spc="-5" dirty="0">
                <a:latin typeface="Calibri"/>
                <a:cs typeface="Calibri"/>
              </a:rPr>
              <a:t>des </a:t>
            </a:r>
            <a:r>
              <a:rPr sz="2000" spc="-10" dirty="0">
                <a:latin typeface="Calibri"/>
                <a:cs typeface="Calibri"/>
              </a:rPr>
              <a:t>materiellen Investitionsschutzes </a:t>
            </a:r>
            <a:r>
              <a:rPr sz="2000" dirty="0">
                <a:latin typeface="Calibri"/>
                <a:cs typeface="Calibri"/>
              </a:rPr>
              <a:t>(insb </a:t>
            </a:r>
            <a:r>
              <a:rPr sz="2000" spc="-50" dirty="0">
                <a:latin typeface="Calibri"/>
                <a:cs typeface="Calibri"/>
              </a:rPr>
              <a:t>FET, </a:t>
            </a:r>
            <a:r>
              <a:rPr sz="2000" spc="-10" dirty="0">
                <a:latin typeface="Calibri"/>
                <a:cs typeface="Calibri"/>
              </a:rPr>
              <a:t>indirekte</a:t>
            </a:r>
            <a:r>
              <a:rPr sz="2000" spc="28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Enteignung)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287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Schluss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SEITE</a:t>
            </a:r>
            <a:r>
              <a:rPr spc="-90" dirty="0"/>
              <a:t> </a:t>
            </a: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MAYR, ÖFFENTLICHE DIENSTLEISTUNGEN UNTER</a:t>
            </a:r>
            <a:r>
              <a:rPr dirty="0"/>
              <a:t> DRUCK?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09.05.2016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0887" y="1549653"/>
            <a:ext cx="8350250" cy="3387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02D5F"/>
              </a:buClr>
              <a:buFont typeface="Wingdings"/>
              <a:buChar char="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Ausblick: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Zeitplan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002D5F"/>
              </a:buClr>
              <a:buFont typeface="Wingdings"/>
              <a:buChar char=""/>
            </a:pPr>
            <a:endParaRPr sz="28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2D5F"/>
              </a:buClr>
              <a:buFont typeface="Wingdings"/>
              <a:buChar char=""/>
              <a:tabLst>
                <a:tab pos="355600" algn="l"/>
              </a:tabLst>
            </a:pPr>
            <a:r>
              <a:rPr sz="2200" spc="-50" dirty="0">
                <a:latin typeface="Calibri"/>
                <a:cs typeface="Calibri"/>
              </a:rPr>
              <a:t>CETA </a:t>
            </a:r>
            <a:r>
              <a:rPr sz="2200" spc="-10" dirty="0">
                <a:latin typeface="Calibri"/>
                <a:cs typeface="Calibri"/>
              </a:rPr>
              <a:t>ist nicht nur dem </a:t>
            </a:r>
            <a:r>
              <a:rPr sz="2200" spc="-5" dirty="0">
                <a:latin typeface="Calibri"/>
                <a:cs typeface="Calibri"/>
              </a:rPr>
              <a:t>Namen </a:t>
            </a:r>
            <a:r>
              <a:rPr sz="2200" spc="-10" dirty="0">
                <a:latin typeface="Calibri"/>
                <a:cs typeface="Calibri"/>
              </a:rPr>
              <a:t>nach </a:t>
            </a:r>
            <a:r>
              <a:rPr sz="2200" spc="-5" dirty="0">
                <a:latin typeface="Calibri"/>
                <a:cs typeface="Calibri"/>
              </a:rPr>
              <a:t>ein </a:t>
            </a:r>
            <a:r>
              <a:rPr sz="2200" b="1" spc="-10" dirty="0">
                <a:latin typeface="Calibri"/>
                <a:cs typeface="Calibri"/>
              </a:rPr>
              <a:t>umfassendes</a:t>
            </a:r>
            <a:r>
              <a:rPr sz="2200" b="1" spc="16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Abkommen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7"/>
              </a:spcBef>
              <a:buClr>
                <a:srgbClr val="002D5F"/>
              </a:buClr>
              <a:buFont typeface="Wingdings"/>
              <a:buChar char=""/>
            </a:pPr>
            <a:endParaRPr sz="28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2D5F"/>
              </a:buClr>
              <a:buFont typeface="Wingdings"/>
              <a:buChar char=""/>
              <a:tabLst>
                <a:tab pos="355600" algn="l"/>
              </a:tabLst>
            </a:pPr>
            <a:r>
              <a:rPr sz="2200" spc="-30" dirty="0">
                <a:latin typeface="Calibri"/>
                <a:cs typeface="Calibri"/>
              </a:rPr>
              <a:t>Weite </a:t>
            </a:r>
            <a:r>
              <a:rPr sz="2200" spc="-10" dirty="0">
                <a:latin typeface="Calibri"/>
                <a:cs typeface="Calibri"/>
              </a:rPr>
              <a:t>Bereiche der </a:t>
            </a:r>
            <a:r>
              <a:rPr sz="2200" b="1" spc="-15" dirty="0">
                <a:latin typeface="Calibri"/>
                <a:cs typeface="Calibri"/>
              </a:rPr>
              <a:t>Daseinsvorsorge </a:t>
            </a:r>
            <a:r>
              <a:rPr sz="2200" spc="-15" dirty="0">
                <a:latin typeface="Calibri"/>
                <a:cs typeface="Calibri"/>
              </a:rPr>
              <a:t>werden </a:t>
            </a:r>
            <a:r>
              <a:rPr sz="2200" spc="-5" dirty="0">
                <a:latin typeface="Calibri"/>
                <a:cs typeface="Calibri"/>
              </a:rPr>
              <a:t>erheblich</a:t>
            </a:r>
            <a:r>
              <a:rPr sz="2200" spc="2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berührt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6"/>
              </a:spcBef>
              <a:buClr>
                <a:srgbClr val="002D5F"/>
              </a:buClr>
              <a:buFont typeface="Wingdings"/>
              <a:buChar char=""/>
            </a:pPr>
            <a:endParaRPr sz="28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2D5F"/>
              </a:buClr>
              <a:buFont typeface="Wingdings"/>
              <a:buChar char=""/>
              <a:tabLst>
                <a:tab pos="355600" algn="l"/>
              </a:tabLst>
            </a:pPr>
            <a:r>
              <a:rPr sz="2200" b="1" spc="-10" dirty="0">
                <a:latin typeface="Calibri"/>
                <a:cs typeface="Calibri"/>
              </a:rPr>
              <a:t>Schutzmechanismen </a:t>
            </a:r>
            <a:r>
              <a:rPr sz="2200" spc="-10" dirty="0">
                <a:latin typeface="Calibri"/>
                <a:cs typeface="Calibri"/>
              </a:rPr>
              <a:t>sind </a:t>
            </a:r>
            <a:r>
              <a:rPr sz="2200" spc="-15" dirty="0">
                <a:latin typeface="Calibri"/>
                <a:cs typeface="Calibri"/>
              </a:rPr>
              <a:t>weniger </a:t>
            </a:r>
            <a:r>
              <a:rPr sz="2200" spc="-10" dirty="0">
                <a:latin typeface="Calibri"/>
                <a:cs typeface="Calibri"/>
              </a:rPr>
              <a:t>dicht, </a:t>
            </a:r>
            <a:r>
              <a:rPr sz="2200" spc="-5" dirty="0">
                <a:latin typeface="Calibri"/>
                <a:cs typeface="Calibri"/>
              </a:rPr>
              <a:t>als die </a:t>
            </a:r>
            <a:r>
              <a:rPr sz="2200" spc="-10" dirty="0">
                <a:latin typeface="Calibri"/>
                <a:cs typeface="Calibri"/>
              </a:rPr>
              <a:t>Kommission</a:t>
            </a:r>
            <a:r>
              <a:rPr sz="2200" spc="2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vermittelt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7"/>
              </a:spcBef>
              <a:buClr>
                <a:srgbClr val="002D5F"/>
              </a:buClr>
              <a:buFont typeface="Wingdings"/>
              <a:buChar char=""/>
            </a:pPr>
            <a:endParaRPr sz="28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2D5F"/>
              </a:buClr>
              <a:buFont typeface="Wingdings"/>
              <a:buChar char="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Investitionsschutz </a:t>
            </a:r>
            <a:r>
              <a:rPr sz="2200" spc="-20" dirty="0">
                <a:latin typeface="Calibri"/>
                <a:cs typeface="Calibri"/>
              </a:rPr>
              <a:t>birgt </a:t>
            </a:r>
            <a:r>
              <a:rPr sz="2200" spc="-5" dirty="0">
                <a:latin typeface="Calibri"/>
                <a:cs typeface="Calibri"/>
              </a:rPr>
              <a:t>nach wie </a:t>
            </a:r>
            <a:r>
              <a:rPr sz="2200" spc="-15" dirty="0">
                <a:latin typeface="Calibri"/>
                <a:cs typeface="Calibri"/>
              </a:rPr>
              <a:t>vor </a:t>
            </a:r>
            <a:r>
              <a:rPr sz="2200" spc="-10" dirty="0">
                <a:latin typeface="Calibri"/>
                <a:cs typeface="Calibri"/>
              </a:rPr>
              <a:t>große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Unwägbarkeiten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6155" y="1932432"/>
            <a:ext cx="4919472" cy="28361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9493" y="1964575"/>
            <a:ext cx="4799965" cy="2717165"/>
          </a:xfrm>
          <a:custGeom>
            <a:avLst/>
            <a:gdLst/>
            <a:ahLst/>
            <a:cxnLst/>
            <a:rect l="l" t="t" r="r" b="b"/>
            <a:pathLst>
              <a:path w="4799965" h="2717165">
                <a:moveTo>
                  <a:pt x="0" y="2716911"/>
                </a:moveTo>
                <a:lnTo>
                  <a:pt x="4799711" y="2716911"/>
                </a:lnTo>
                <a:lnTo>
                  <a:pt x="4799711" y="0"/>
                </a:lnTo>
                <a:lnTo>
                  <a:pt x="0" y="0"/>
                </a:lnTo>
                <a:lnTo>
                  <a:pt x="0" y="27169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3196" y="2111882"/>
            <a:ext cx="492442" cy="22527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19493" y="1964575"/>
            <a:ext cx="4799965" cy="2717165"/>
          </a:xfrm>
          <a:prstGeom prst="rect">
            <a:avLst/>
          </a:prstGeom>
          <a:ln w="12700">
            <a:solidFill>
              <a:srgbClr val="7E7E7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700">
              <a:latin typeface="Times New Roman"/>
              <a:cs typeface="Times New Roman"/>
            </a:endParaRPr>
          </a:p>
          <a:p>
            <a:pPr marL="1353820" marR="1205865">
              <a:lnSpc>
                <a:spcPct val="100000"/>
              </a:lnSpc>
            </a:pPr>
            <a:r>
              <a:rPr sz="900" b="1" spc="-5" dirty="0">
                <a:latin typeface="Verdana"/>
                <a:cs typeface="Verdana"/>
              </a:rPr>
              <a:t>RESEARCH INSTITUTE </a:t>
            </a:r>
            <a:r>
              <a:rPr sz="900" b="1" dirty="0">
                <a:latin typeface="Verdana"/>
                <a:cs typeface="Verdana"/>
              </a:rPr>
              <a:t>FOR</a:t>
            </a:r>
            <a:r>
              <a:rPr sz="900" b="1" spc="-60" dirty="0">
                <a:latin typeface="Verdana"/>
                <a:cs typeface="Verdana"/>
              </a:rPr>
              <a:t> </a:t>
            </a:r>
            <a:r>
              <a:rPr sz="900" b="1" spc="-5" dirty="0">
                <a:latin typeface="Verdana"/>
                <a:cs typeface="Verdana"/>
              </a:rPr>
              <a:t>URBAN  MANAGEMENT AND</a:t>
            </a:r>
            <a:r>
              <a:rPr sz="900" b="1" spc="-40" dirty="0">
                <a:latin typeface="Verdana"/>
                <a:cs typeface="Verdana"/>
              </a:rPr>
              <a:t> </a:t>
            </a:r>
            <a:r>
              <a:rPr sz="900" b="1" spc="-5" dirty="0">
                <a:latin typeface="Verdana"/>
                <a:cs typeface="Verdana"/>
              </a:rPr>
              <a:t>GOVERNANCE</a:t>
            </a:r>
            <a:endParaRPr sz="900">
              <a:latin typeface="Verdana"/>
              <a:cs typeface="Verdana"/>
            </a:endParaRPr>
          </a:p>
          <a:p>
            <a:pPr marL="1353820">
              <a:lnSpc>
                <a:spcPct val="100000"/>
              </a:lnSpc>
            </a:pPr>
            <a:r>
              <a:rPr sz="900" spc="-5" dirty="0">
                <a:latin typeface="Verdana"/>
                <a:cs typeface="Verdana"/>
              </a:rPr>
              <a:t>Welthandelsplatz </a:t>
            </a:r>
            <a:r>
              <a:rPr sz="900" dirty="0">
                <a:latin typeface="Verdana"/>
                <a:cs typeface="Verdana"/>
              </a:rPr>
              <a:t>1, 1020 </a:t>
            </a:r>
            <a:r>
              <a:rPr sz="900" spc="-5" dirty="0">
                <a:latin typeface="Verdana"/>
                <a:cs typeface="Verdana"/>
              </a:rPr>
              <a:t>Vienna,</a:t>
            </a:r>
            <a:r>
              <a:rPr sz="900" spc="-10" dirty="0">
                <a:latin typeface="Verdana"/>
                <a:cs typeface="Verdana"/>
              </a:rPr>
              <a:t> </a:t>
            </a:r>
            <a:r>
              <a:rPr sz="900" spc="-5" dirty="0">
                <a:latin typeface="Verdana"/>
                <a:cs typeface="Verdana"/>
              </a:rPr>
              <a:t>Austria</a:t>
            </a:r>
            <a:endParaRPr sz="9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000">
              <a:latin typeface="Times New Roman"/>
              <a:cs typeface="Times New Roman"/>
            </a:endParaRPr>
          </a:p>
          <a:p>
            <a:pPr marL="1353820">
              <a:lnSpc>
                <a:spcPct val="100000"/>
              </a:lnSpc>
            </a:pPr>
            <a:r>
              <a:rPr sz="900" b="1" spc="-5" dirty="0">
                <a:latin typeface="Verdana"/>
                <a:cs typeface="Verdana"/>
              </a:rPr>
              <a:t>MAG. STEFAN MAYR, LL.M. (CEU)</a:t>
            </a:r>
            <a:endParaRPr sz="9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marL="1353820">
              <a:lnSpc>
                <a:spcPct val="100000"/>
              </a:lnSpc>
            </a:pPr>
            <a:r>
              <a:rPr sz="900" dirty="0">
                <a:latin typeface="Verdana"/>
                <a:cs typeface="Verdana"/>
              </a:rPr>
              <a:t>T </a:t>
            </a:r>
            <a:r>
              <a:rPr sz="900" spc="-5" dirty="0">
                <a:latin typeface="Verdana"/>
                <a:cs typeface="Verdana"/>
              </a:rPr>
              <a:t>+43-1-313</a:t>
            </a:r>
            <a:r>
              <a:rPr sz="900" spc="-35" dirty="0">
                <a:latin typeface="Verdana"/>
                <a:cs typeface="Verdana"/>
              </a:rPr>
              <a:t> </a:t>
            </a:r>
            <a:r>
              <a:rPr sz="900" spc="-5" dirty="0">
                <a:latin typeface="Verdana"/>
                <a:cs typeface="Verdana"/>
              </a:rPr>
              <a:t>36-5544</a:t>
            </a:r>
            <a:endParaRPr sz="9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marL="1353820" marR="2131695">
              <a:lnSpc>
                <a:spcPct val="100000"/>
              </a:lnSpc>
            </a:pPr>
            <a:r>
              <a:rPr sz="900" dirty="0">
                <a:latin typeface="Verdana"/>
                <a:cs typeface="Verdana"/>
                <a:hlinkClick r:id="rId4"/>
              </a:rPr>
              <a:t>ste</a:t>
            </a:r>
            <a:r>
              <a:rPr sz="900" spc="-5" dirty="0">
                <a:latin typeface="Verdana"/>
                <a:cs typeface="Verdana"/>
                <a:hlinkClick r:id="rId4"/>
              </a:rPr>
              <a:t>f</a:t>
            </a:r>
            <a:r>
              <a:rPr sz="900" dirty="0">
                <a:latin typeface="Verdana"/>
                <a:cs typeface="Verdana"/>
                <a:hlinkClick r:id="rId4"/>
              </a:rPr>
              <a:t>a</a:t>
            </a:r>
            <a:r>
              <a:rPr sz="900" spc="-10" dirty="0">
                <a:latin typeface="Verdana"/>
                <a:cs typeface="Verdana"/>
                <a:hlinkClick r:id="rId4"/>
              </a:rPr>
              <a:t>n</a:t>
            </a:r>
            <a:r>
              <a:rPr sz="900" spc="-5" dirty="0">
                <a:latin typeface="Verdana"/>
                <a:cs typeface="Verdana"/>
                <a:hlinkClick r:id="rId4"/>
              </a:rPr>
              <a:t>.</a:t>
            </a:r>
            <a:r>
              <a:rPr sz="900" dirty="0">
                <a:latin typeface="Verdana"/>
                <a:cs typeface="Verdana"/>
                <a:hlinkClick r:id="rId4"/>
              </a:rPr>
              <a:t>ma</a:t>
            </a:r>
            <a:r>
              <a:rPr sz="900" spc="-10" dirty="0">
                <a:latin typeface="Verdana"/>
                <a:cs typeface="Verdana"/>
                <a:hlinkClick r:id="rId4"/>
              </a:rPr>
              <a:t>y</a:t>
            </a:r>
            <a:r>
              <a:rPr sz="900" dirty="0">
                <a:latin typeface="Verdana"/>
                <a:cs typeface="Verdana"/>
                <a:hlinkClick r:id="rId4"/>
              </a:rPr>
              <a:t>r@</a:t>
            </a:r>
            <a:r>
              <a:rPr sz="900" spc="-5" dirty="0">
                <a:latin typeface="Verdana"/>
                <a:cs typeface="Verdana"/>
                <a:hlinkClick r:id="rId4"/>
              </a:rPr>
              <a:t>w</a:t>
            </a:r>
            <a:r>
              <a:rPr sz="900" spc="-10" dirty="0">
                <a:latin typeface="Verdana"/>
                <a:cs typeface="Verdana"/>
                <a:hlinkClick r:id="rId4"/>
              </a:rPr>
              <a:t>u</a:t>
            </a:r>
            <a:r>
              <a:rPr sz="900" spc="-5" dirty="0">
                <a:latin typeface="Verdana"/>
                <a:cs typeface="Verdana"/>
                <a:hlinkClick r:id="rId4"/>
              </a:rPr>
              <a:t>.</a:t>
            </a:r>
            <a:r>
              <a:rPr sz="900" dirty="0">
                <a:latin typeface="Verdana"/>
                <a:cs typeface="Verdana"/>
                <a:hlinkClick r:id="rId4"/>
              </a:rPr>
              <a:t>ac</a:t>
            </a:r>
            <a:r>
              <a:rPr sz="900" spc="-10" dirty="0">
                <a:latin typeface="Verdana"/>
                <a:cs typeface="Verdana"/>
                <a:hlinkClick r:id="rId4"/>
              </a:rPr>
              <a:t>.</a:t>
            </a:r>
            <a:r>
              <a:rPr sz="900" dirty="0">
                <a:latin typeface="Verdana"/>
                <a:cs typeface="Verdana"/>
                <a:hlinkClick r:id="rId4"/>
              </a:rPr>
              <a:t>at </a:t>
            </a:r>
            <a:r>
              <a:rPr sz="900" dirty="0">
                <a:latin typeface="Verdana"/>
                <a:cs typeface="Verdana"/>
              </a:rPr>
              <a:t> </a:t>
            </a:r>
            <a:r>
              <a:rPr sz="900" spc="-5" dirty="0">
                <a:latin typeface="Verdana"/>
                <a:cs typeface="Verdana"/>
                <a:hlinkClick r:id="rId5"/>
              </a:rPr>
              <a:t>www.wu.ac.at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SEITE</a:t>
            </a:r>
            <a:r>
              <a:rPr spc="-90" dirty="0"/>
              <a:t> </a:t>
            </a: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MAYR, ÖFFENTLICHE DIENSTLEISTUNGEN UNTER</a:t>
            </a:r>
            <a:r>
              <a:rPr dirty="0"/>
              <a:t> DRUCK?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09.05.2016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4403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0" dirty="0"/>
              <a:t>Danke </a:t>
            </a:r>
            <a:r>
              <a:rPr spc="-5" dirty="0"/>
              <a:t>für </a:t>
            </a:r>
            <a:r>
              <a:rPr spc="-15" dirty="0"/>
              <a:t>Ihre</a:t>
            </a:r>
            <a:r>
              <a:rPr spc="-5" dirty="0"/>
              <a:t> </a:t>
            </a:r>
            <a:r>
              <a:rPr spc="-10" dirty="0"/>
              <a:t>Aufmerksamkeit!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Eine neue </a:t>
            </a:r>
            <a:r>
              <a:rPr spc="-15" dirty="0"/>
              <a:t>Generation von</a:t>
            </a:r>
            <a:r>
              <a:rPr spc="30" dirty="0"/>
              <a:t> </a:t>
            </a:r>
            <a:r>
              <a:rPr spc="-10" dirty="0"/>
              <a:t>Freihandelsabkommen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400" spc="-25" dirty="0"/>
              <a:t>Kontext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6777608" y="5445252"/>
            <a:ext cx="692150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888888"/>
                </a:solidFill>
                <a:latin typeface="Verdana"/>
                <a:cs typeface="Verdana"/>
              </a:rPr>
              <a:t>09.05.2016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4197" y="5439460"/>
            <a:ext cx="3402965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888888"/>
                </a:solidFill>
                <a:latin typeface="Verdana"/>
                <a:cs typeface="Verdana"/>
              </a:rPr>
              <a:t>MAYR, ÖFFENTLICHE DIENSTLEISTUNGEN UNTER</a:t>
            </a:r>
            <a:r>
              <a:rPr sz="900" dirty="0">
                <a:solidFill>
                  <a:srgbClr val="888888"/>
                </a:solidFill>
                <a:latin typeface="Verdana"/>
                <a:cs typeface="Verdana"/>
              </a:rPr>
              <a:t> DRUCK?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82260" y="1486027"/>
            <a:ext cx="1252855" cy="1439545"/>
          </a:xfrm>
          <a:custGeom>
            <a:avLst/>
            <a:gdLst/>
            <a:ahLst/>
            <a:cxnLst/>
            <a:rect l="l" t="t" r="r" b="b"/>
            <a:pathLst>
              <a:path w="1252854" h="1439545">
                <a:moveTo>
                  <a:pt x="626110" y="0"/>
                </a:moveTo>
                <a:lnTo>
                  <a:pt x="0" y="313055"/>
                </a:lnTo>
                <a:lnTo>
                  <a:pt x="0" y="1126363"/>
                </a:lnTo>
                <a:lnTo>
                  <a:pt x="626110" y="1439418"/>
                </a:lnTo>
                <a:lnTo>
                  <a:pt x="1252347" y="1126363"/>
                </a:lnTo>
                <a:lnTo>
                  <a:pt x="1252347" y="313055"/>
                </a:lnTo>
                <a:lnTo>
                  <a:pt x="626110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134102" y="2060828"/>
            <a:ext cx="75057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Lis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abon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29838" y="1486027"/>
            <a:ext cx="1252220" cy="1439545"/>
          </a:xfrm>
          <a:custGeom>
            <a:avLst/>
            <a:gdLst/>
            <a:ahLst/>
            <a:cxnLst/>
            <a:rect l="l" t="t" r="r" b="b"/>
            <a:pathLst>
              <a:path w="1252220" h="1439545">
                <a:moveTo>
                  <a:pt x="626110" y="0"/>
                </a:moveTo>
                <a:lnTo>
                  <a:pt x="0" y="313055"/>
                </a:lnTo>
                <a:lnTo>
                  <a:pt x="0" y="1126363"/>
                </a:lnTo>
                <a:lnTo>
                  <a:pt x="626110" y="1439418"/>
                </a:lnTo>
                <a:lnTo>
                  <a:pt x="1252220" y="1126363"/>
                </a:lnTo>
                <a:lnTo>
                  <a:pt x="1252220" y="313055"/>
                </a:lnTo>
                <a:lnTo>
                  <a:pt x="626110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834765" y="1948941"/>
            <a:ext cx="644525" cy="4895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39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Art</a:t>
            </a:r>
            <a:r>
              <a:rPr sz="16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207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1839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AEUV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03446" y="2707767"/>
            <a:ext cx="1252855" cy="1439545"/>
          </a:xfrm>
          <a:custGeom>
            <a:avLst/>
            <a:gdLst/>
            <a:ahLst/>
            <a:cxnLst/>
            <a:rect l="l" t="t" r="r" b="b"/>
            <a:pathLst>
              <a:path w="1252854" h="1439545">
                <a:moveTo>
                  <a:pt x="626109" y="0"/>
                </a:moveTo>
                <a:lnTo>
                  <a:pt x="0" y="313055"/>
                </a:lnTo>
                <a:lnTo>
                  <a:pt x="0" y="1126363"/>
                </a:lnTo>
                <a:lnTo>
                  <a:pt x="626109" y="1439417"/>
                </a:lnTo>
                <a:lnTo>
                  <a:pt x="1252346" y="1126363"/>
                </a:lnTo>
                <a:lnTo>
                  <a:pt x="1252346" y="313055"/>
                </a:lnTo>
                <a:lnTo>
                  <a:pt x="626109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03446" y="2707767"/>
            <a:ext cx="1252855" cy="1439545"/>
          </a:xfrm>
          <a:custGeom>
            <a:avLst/>
            <a:gdLst/>
            <a:ahLst/>
            <a:cxnLst/>
            <a:rect l="l" t="t" r="r" b="b"/>
            <a:pathLst>
              <a:path w="1252854" h="1439545">
                <a:moveTo>
                  <a:pt x="626109" y="0"/>
                </a:moveTo>
                <a:lnTo>
                  <a:pt x="1252346" y="313055"/>
                </a:lnTo>
                <a:lnTo>
                  <a:pt x="1252346" y="1126363"/>
                </a:lnTo>
                <a:lnTo>
                  <a:pt x="626109" y="1439417"/>
                </a:lnTo>
                <a:lnTo>
                  <a:pt x="0" y="1126363"/>
                </a:lnTo>
                <a:lnTo>
                  <a:pt x="0" y="313055"/>
                </a:lnTo>
                <a:lnTo>
                  <a:pt x="626109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593716" y="3282822"/>
            <a:ext cx="47180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555869" y="2707767"/>
            <a:ext cx="1252855" cy="1439545"/>
          </a:xfrm>
          <a:custGeom>
            <a:avLst/>
            <a:gdLst/>
            <a:ahLst/>
            <a:cxnLst/>
            <a:rect l="l" t="t" r="r" b="b"/>
            <a:pathLst>
              <a:path w="1252854" h="1439545">
                <a:moveTo>
                  <a:pt x="626236" y="0"/>
                </a:moveTo>
                <a:lnTo>
                  <a:pt x="0" y="313055"/>
                </a:lnTo>
                <a:lnTo>
                  <a:pt x="0" y="1126363"/>
                </a:lnTo>
                <a:lnTo>
                  <a:pt x="626236" y="1439417"/>
                </a:lnTo>
                <a:lnTo>
                  <a:pt x="1252347" y="1126363"/>
                </a:lnTo>
                <a:lnTo>
                  <a:pt x="1252347" y="313055"/>
                </a:lnTo>
                <a:lnTo>
                  <a:pt x="626236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55869" y="2707767"/>
            <a:ext cx="1252855" cy="1439545"/>
          </a:xfrm>
          <a:custGeom>
            <a:avLst/>
            <a:gdLst/>
            <a:ahLst/>
            <a:cxnLst/>
            <a:rect l="l" t="t" r="r" b="b"/>
            <a:pathLst>
              <a:path w="1252854" h="1439545">
                <a:moveTo>
                  <a:pt x="626236" y="0"/>
                </a:moveTo>
                <a:lnTo>
                  <a:pt x="1252347" y="313055"/>
                </a:lnTo>
                <a:lnTo>
                  <a:pt x="1252347" y="1126363"/>
                </a:lnTo>
                <a:lnTo>
                  <a:pt x="626236" y="1439417"/>
                </a:lnTo>
                <a:lnTo>
                  <a:pt x="0" y="1126363"/>
                </a:lnTo>
                <a:lnTo>
                  <a:pt x="0" y="313055"/>
                </a:lnTo>
                <a:lnTo>
                  <a:pt x="626236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888482" y="3061792"/>
            <a:ext cx="589915" cy="642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240">
              <a:lnSpc>
                <a:spcPct val="127000"/>
              </a:lnSpc>
            </a:pPr>
            <a:r>
              <a:rPr sz="1600" b="1" spc="-30" dirty="0">
                <a:solidFill>
                  <a:srgbClr val="FFFFFF"/>
                </a:solidFill>
                <a:latin typeface="Calibri"/>
                <a:cs typeface="Calibri"/>
              </a:rPr>
              <a:t>GATS+  </a:t>
            </a:r>
            <a:r>
              <a:rPr sz="1600" b="1" spc="-25" dirty="0">
                <a:solidFill>
                  <a:srgbClr val="FFFFFF"/>
                </a:solidFill>
                <a:latin typeface="Calibri"/>
                <a:cs typeface="Calibri"/>
              </a:rPr>
              <a:t>WTO</a:t>
            </a:r>
            <a:r>
              <a:rPr sz="16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+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878451" y="3922776"/>
            <a:ext cx="1252220" cy="1439545"/>
          </a:xfrm>
          <a:custGeom>
            <a:avLst/>
            <a:gdLst/>
            <a:ahLst/>
            <a:cxnLst/>
            <a:rect l="l" t="t" r="r" b="b"/>
            <a:pathLst>
              <a:path w="1252220" h="1439545">
                <a:moveTo>
                  <a:pt x="626110" y="0"/>
                </a:moveTo>
                <a:lnTo>
                  <a:pt x="0" y="313182"/>
                </a:lnTo>
                <a:lnTo>
                  <a:pt x="0" y="1126388"/>
                </a:lnTo>
                <a:lnTo>
                  <a:pt x="626110" y="1439456"/>
                </a:lnTo>
                <a:lnTo>
                  <a:pt x="1252220" y="1126388"/>
                </a:lnTo>
                <a:lnTo>
                  <a:pt x="1252220" y="313182"/>
                </a:lnTo>
                <a:lnTo>
                  <a:pt x="626110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78451" y="3922776"/>
            <a:ext cx="1252220" cy="1439545"/>
          </a:xfrm>
          <a:custGeom>
            <a:avLst/>
            <a:gdLst/>
            <a:ahLst/>
            <a:cxnLst/>
            <a:rect l="l" t="t" r="r" b="b"/>
            <a:pathLst>
              <a:path w="1252220" h="1439545">
                <a:moveTo>
                  <a:pt x="626110" y="0"/>
                </a:moveTo>
                <a:lnTo>
                  <a:pt x="1252220" y="313182"/>
                </a:lnTo>
                <a:lnTo>
                  <a:pt x="1252220" y="1126388"/>
                </a:lnTo>
                <a:lnTo>
                  <a:pt x="626110" y="1439456"/>
                </a:lnTo>
                <a:lnTo>
                  <a:pt x="0" y="1126388"/>
                </a:lnTo>
                <a:lnTo>
                  <a:pt x="0" y="313182"/>
                </a:lnTo>
                <a:lnTo>
                  <a:pt x="62611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308472" y="4498340"/>
            <a:ext cx="39243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spc="-3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529838" y="3929507"/>
            <a:ext cx="1252220" cy="1439545"/>
          </a:xfrm>
          <a:custGeom>
            <a:avLst/>
            <a:gdLst/>
            <a:ahLst/>
            <a:cxnLst/>
            <a:rect l="l" t="t" r="r" b="b"/>
            <a:pathLst>
              <a:path w="1252220" h="1439545">
                <a:moveTo>
                  <a:pt x="626110" y="0"/>
                </a:moveTo>
                <a:lnTo>
                  <a:pt x="0" y="313055"/>
                </a:lnTo>
                <a:lnTo>
                  <a:pt x="0" y="1126350"/>
                </a:lnTo>
                <a:lnTo>
                  <a:pt x="626110" y="1439418"/>
                </a:lnTo>
                <a:lnTo>
                  <a:pt x="1252220" y="1126350"/>
                </a:lnTo>
                <a:lnTo>
                  <a:pt x="1252220" y="313055"/>
                </a:lnTo>
                <a:lnTo>
                  <a:pt x="626110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29838" y="3929507"/>
            <a:ext cx="1252220" cy="1439545"/>
          </a:xfrm>
          <a:custGeom>
            <a:avLst/>
            <a:gdLst/>
            <a:ahLst/>
            <a:cxnLst/>
            <a:rect l="l" t="t" r="r" b="b"/>
            <a:pathLst>
              <a:path w="1252220" h="1439545">
                <a:moveTo>
                  <a:pt x="626110" y="0"/>
                </a:moveTo>
                <a:lnTo>
                  <a:pt x="1252220" y="313055"/>
                </a:lnTo>
                <a:lnTo>
                  <a:pt x="1252220" y="1126350"/>
                </a:lnTo>
                <a:lnTo>
                  <a:pt x="626110" y="1439418"/>
                </a:lnTo>
                <a:lnTo>
                  <a:pt x="0" y="1126350"/>
                </a:lnTo>
                <a:lnTo>
                  <a:pt x="0" y="313055"/>
                </a:lnTo>
                <a:lnTo>
                  <a:pt x="626110" y="0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936872" y="4284309"/>
            <a:ext cx="439420" cy="641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30" marR="5080" indent="-24765">
              <a:lnSpc>
                <a:spcPct val="126899"/>
              </a:lnSpc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CE</a:t>
            </a:r>
            <a:r>
              <a:rPr sz="1600" b="1" spc="-1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A  TTIP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1192" y="5439460"/>
            <a:ext cx="479425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888888"/>
                </a:solidFill>
                <a:latin typeface="Verdana"/>
                <a:cs typeface="Verdana"/>
              </a:rPr>
              <a:t>SEITE</a:t>
            </a:r>
            <a:r>
              <a:rPr sz="900" spc="-90" dirty="0">
                <a:solidFill>
                  <a:srgbClr val="888888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888888"/>
                </a:solidFill>
                <a:latin typeface="Verdana"/>
                <a:cs typeface="Verdana"/>
              </a:rPr>
              <a:t>2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56045" y="1879600"/>
            <a:ext cx="2655570" cy="635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Erweiterung der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EU-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Außenhandelskompetenz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58544" y="3104007"/>
            <a:ext cx="2211705" cy="635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Stagnation im </a:t>
            </a:r>
            <a:r>
              <a:rPr sz="2000" spc="-20" dirty="0">
                <a:latin typeface="Calibri"/>
                <a:cs typeface="Calibri"/>
              </a:rPr>
              <a:t>WTO  </a:t>
            </a:r>
            <a:r>
              <a:rPr sz="2000" spc="-95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erhan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lung</a:t>
            </a:r>
            <a:r>
              <a:rPr sz="2000" spc="-5" dirty="0">
                <a:latin typeface="Calibri"/>
                <a:cs typeface="Calibri"/>
              </a:rPr>
              <a:t>sp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o</a:t>
            </a:r>
            <a:r>
              <a:rPr sz="2000" spc="-50" dirty="0">
                <a:latin typeface="Calibri"/>
                <a:cs typeface="Calibri"/>
              </a:rPr>
              <a:t>z</a:t>
            </a:r>
            <a:r>
              <a:rPr sz="2000" dirty="0">
                <a:latin typeface="Calibri"/>
                <a:cs typeface="Calibri"/>
              </a:rPr>
              <a:t>ess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456045" y="4472533"/>
            <a:ext cx="214122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Plurilaterale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Ansätze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0265" y="4472533"/>
            <a:ext cx="270827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Bilaterale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Mega-Regionals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3628" y="5449519"/>
            <a:ext cx="3402965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888888"/>
                </a:solidFill>
                <a:latin typeface="Verdana"/>
                <a:cs typeface="Verdana"/>
              </a:rPr>
              <a:t>MAYR, ÖFFENTLICHE DIENSTLEISTUNGEN UNTER</a:t>
            </a:r>
            <a:r>
              <a:rPr sz="900" dirty="0">
                <a:solidFill>
                  <a:srgbClr val="888888"/>
                </a:solidFill>
                <a:latin typeface="Verdana"/>
                <a:cs typeface="Verdana"/>
              </a:rPr>
              <a:t> DRUCK?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153" y="5401360"/>
            <a:ext cx="479425" cy="217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02" baseline="-9259" dirty="0">
                <a:solidFill>
                  <a:srgbClr val="888888"/>
                </a:solidFill>
                <a:latin typeface="Verdana"/>
                <a:cs typeface="Verdana"/>
              </a:rPr>
              <a:t>3</a:t>
            </a:r>
            <a:r>
              <a:rPr sz="900" spc="-135" dirty="0">
                <a:solidFill>
                  <a:srgbClr val="888888"/>
                </a:solidFill>
                <a:latin typeface="Verdana"/>
                <a:cs typeface="Verdana"/>
              </a:rPr>
              <a:t>SEITE</a:t>
            </a:r>
            <a:r>
              <a:rPr sz="900" spc="-70" dirty="0">
                <a:solidFill>
                  <a:srgbClr val="888888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888888"/>
                </a:solidFill>
                <a:latin typeface="Verdana"/>
                <a:cs typeface="Verdana"/>
              </a:rPr>
              <a:t>3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77608" y="5445252"/>
            <a:ext cx="692150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888888"/>
                </a:solidFill>
                <a:latin typeface="Verdana"/>
                <a:cs typeface="Verdana"/>
              </a:rPr>
              <a:t>09.05.2016</a:t>
            </a:r>
            <a:endParaRPr sz="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88655" y="384543"/>
            <a:ext cx="1363345" cy="71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92414" y="5305768"/>
            <a:ext cx="1275333" cy="2880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49288"/>
            <a:ext cx="9978390" cy="1252855"/>
          </a:xfrm>
          <a:custGeom>
            <a:avLst/>
            <a:gdLst/>
            <a:ahLst/>
            <a:cxnLst/>
            <a:rect l="l" t="t" r="r" b="b"/>
            <a:pathLst>
              <a:path w="9978390" h="1252855">
                <a:moveTo>
                  <a:pt x="0" y="1252537"/>
                </a:moveTo>
                <a:lnTo>
                  <a:pt x="9978263" y="1252537"/>
                </a:lnTo>
                <a:lnTo>
                  <a:pt x="9978263" y="0"/>
                </a:lnTo>
                <a:lnTo>
                  <a:pt x="0" y="0"/>
                </a:lnTo>
                <a:lnTo>
                  <a:pt x="0" y="1252537"/>
                </a:lnTo>
                <a:close/>
              </a:path>
            </a:pathLst>
          </a:custGeom>
          <a:solidFill>
            <a:srgbClr val="83B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88655" y="384543"/>
            <a:ext cx="1363345" cy="71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83917" y="3158744"/>
            <a:ext cx="6732270" cy="775970"/>
          </a:xfrm>
          <a:custGeom>
            <a:avLst/>
            <a:gdLst/>
            <a:ahLst/>
            <a:cxnLst/>
            <a:rect l="l" t="t" r="r" b="b"/>
            <a:pathLst>
              <a:path w="6732270" h="775970">
                <a:moveTo>
                  <a:pt x="6715506" y="0"/>
                </a:moveTo>
                <a:lnTo>
                  <a:pt x="0" y="587501"/>
                </a:lnTo>
                <a:lnTo>
                  <a:pt x="16382" y="775462"/>
                </a:lnTo>
                <a:lnTo>
                  <a:pt x="6731888" y="187960"/>
                </a:lnTo>
                <a:lnTo>
                  <a:pt x="6715506" y="0"/>
                </a:lnTo>
                <a:close/>
              </a:path>
            </a:pathLst>
          </a:custGeom>
          <a:solidFill>
            <a:srgbClr val="AAAC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55698" y="1747647"/>
            <a:ext cx="2837815" cy="1598930"/>
          </a:xfrm>
          <a:custGeom>
            <a:avLst/>
            <a:gdLst/>
            <a:ahLst/>
            <a:cxnLst/>
            <a:rect l="l" t="t" r="r" b="b"/>
            <a:pathLst>
              <a:path w="2837815" h="1598929">
                <a:moveTo>
                  <a:pt x="2837561" y="799464"/>
                </a:moveTo>
                <a:lnTo>
                  <a:pt x="0" y="799464"/>
                </a:lnTo>
                <a:lnTo>
                  <a:pt x="1418717" y="1598929"/>
                </a:lnTo>
                <a:lnTo>
                  <a:pt x="2837561" y="799464"/>
                </a:lnTo>
                <a:close/>
              </a:path>
              <a:path w="2837815" h="1598929">
                <a:moveTo>
                  <a:pt x="2128139" y="0"/>
                </a:moveTo>
                <a:lnTo>
                  <a:pt x="709421" y="0"/>
                </a:lnTo>
                <a:lnTo>
                  <a:pt x="709421" y="799464"/>
                </a:lnTo>
                <a:lnTo>
                  <a:pt x="2128139" y="799464"/>
                </a:lnTo>
                <a:lnTo>
                  <a:pt x="2128139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55698" y="1747647"/>
            <a:ext cx="2837815" cy="1598930"/>
          </a:xfrm>
          <a:custGeom>
            <a:avLst/>
            <a:gdLst/>
            <a:ahLst/>
            <a:cxnLst/>
            <a:rect l="l" t="t" r="r" b="b"/>
            <a:pathLst>
              <a:path w="2837815" h="1598929">
                <a:moveTo>
                  <a:pt x="0" y="799464"/>
                </a:moveTo>
                <a:lnTo>
                  <a:pt x="709421" y="799464"/>
                </a:lnTo>
                <a:lnTo>
                  <a:pt x="709421" y="0"/>
                </a:lnTo>
                <a:lnTo>
                  <a:pt x="2128139" y="0"/>
                </a:lnTo>
                <a:lnTo>
                  <a:pt x="2128139" y="799464"/>
                </a:lnTo>
                <a:lnTo>
                  <a:pt x="2837561" y="799464"/>
                </a:lnTo>
                <a:lnTo>
                  <a:pt x="1418717" y="1598929"/>
                </a:lnTo>
                <a:lnTo>
                  <a:pt x="0" y="799464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29353" y="1864715"/>
            <a:ext cx="4636135" cy="1032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91500"/>
              </a:lnSpc>
            </a:pPr>
            <a:r>
              <a:rPr sz="2400" spc="-10" dirty="0">
                <a:latin typeface="Calibri"/>
                <a:cs typeface="Calibri"/>
              </a:rPr>
              <a:t>Unumkehrbarer </a:t>
            </a:r>
            <a:r>
              <a:rPr sz="2400" spc="-5" dirty="0">
                <a:latin typeface="Calibri"/>
                <a:cs typeface="Calibri"/>
              </a:rPr>
              <a:t>Liberalisierungs-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und  Privatisierungsdruck </a:t>
            </a:r>
            <a:r>
              <a:rPr sz="2400" dirty="0">
                <a:latin typeface="Calibri"/>
                <a:cs typeface="Calibri"/>
              </a:rPr>
              <a:t>auf </a:t>
            </a:r>
            <a:r>
              <a:rPr sz="2400" spc="-5" dirty="0">
                <a:latin typeface="Calibri"/>
                <a:cs typeface="Calibri"/>
              </a:rPr>
              <a:t>die  </a:t>
            </a:r>
            <a:r>
              <a:rPr sz="2400" spc="-15" dirty="0">
                <a:latin typeface="Calibri"/>
                <a:cs typeface="Calibri"/>
              </a:rPr>
              <a:t>Daseinsvorsorge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06591" y="3746372"/>
            <a:ext cx="2837815" cy="1598930"/>
          </a:xfrm>
          <a:custGeom>
            <a:avLst/>
            <a:gdLst/>
            <a:ahLst/>
            <a:cxnLst/>
            <a:rect l="l" t="t" r="r" b="b"/>
            <a:pathLst>
              <a:path w="2837815" h="1598929">
                <a:moveTo>
                  <a:pt x="2128012" y="799426"/>
                </a:moveTo>
                <a:lnTo>
                  <a:pt x="709294" y="799426"/>
                </a:lnTo>
                <a:lnTo>
                  <a:pt x="709294" y="1598891"/>
                </a:lnTo>
                <a:lnTo>
                  <a:pt x="2128012" y="1598891"/>
                </a:lnTo>
                <a:lnTo>
                  <a:pt x="2128012" y="799426"/>
                </a:lnTo>
                <a:close/>
              </a:path>
              <a:path w="2837815" h="1598929">
                <a:moveTo>
                  <a:pt x="1418716" y="0"/>
                </a:moveTo>
                <a:lnTo>
                  <a:pt x="0" y="799426"/>
                </a:lnTo>
                <a:lnTo>
                  <a:pt x="2837434" y="799426"/>
                </a:lnTo>
                <a:lnTo>
                  <a:pt x="1418716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06591" y="3746372"/>
            <a:ext cx="2837815" cy="1598930"/>
          </a:xfrm>
          <a:custGeom>
            <a:avLst/>
            <a:gdLst/>
            <a:ahLst/>
            <a:cxnLst/>
            <a:rect l="l" t="t" r="r" b="b"/>
            <a:pathLst>
              <a:path w="2837815" h="1598929">
                <a:moveTo>
                  <a:pt x="0" y="799426"/>
                </a:moveTo>
                <a:lnTo>
                  <a:pt x="1418716" y="0"/>
                </a:lnTo>
                <a:lnTo>
                  <a:pt x="2837434" y="799426"/>
                </a:lnTo>
                <a:lnTo>
                  <a:pt x="2128012" y="799426"/>
                </a:lnTo>
                <a:lnTo>
                  <a:pt x="2128012" y="1598891"/>
                </a:lnTo>
                <a:lnTo>
                  <a:pt x="709294" y="1598891"/>
                </a:lnTo>
                <a:lnTo>
                  <a:pt x="709294" y="799426"/>
                </a:lnTo>
                <a:lnTo>
                  <a:pt x="0" y="79942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30960" y="4126773"/>
            <a:ext cx="5041900" cy="1146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1899"/>
              </a:lnSpc>
            </a:pPr>
            <a:r>
              <a:rPr sz="2400" dirty="0">
                <a:latin typeface="Calibri"/>
                <a:cs typeface="Calibri"/>
              </a:rPr>
              <a:t>“EU </a:t>
            </a:r>
            <a:r>
              <a:rPr sz="2400" spc="-10" dirty="0">
                <a:latin typeface="Calibri"/>
                <a:cs typeface="Calibri"/>
              </a:rPr>
              <a:t>governments remain entirely free </a:t>
            </a:r>
            <a:r>
              <a:rPr sz="2400" spc="-15" dirty="0">
                <a:latin typeface="Calibri"/>
                <a:cs typeface="Calibri"/>
              </a:rPr>
              <a:t>to  </a:t>
            </a:r>
            <a:r>
              <a:rPr sz="2400" spc="-5" dirty="0">
                <a:latin typeface="Calibri"/>
                <a:cs typeface="Calibri"/>
              </a:rPr>
              <a:t>manage </a:t>
            </a:r>
            <a:r>
              <a:rPr sz="2400" dirty="0">
                <a:latin typeface="Calibri"/>
                <a:cs typeface="Calibri"/>
              </a:rPr>
              <a:t>public services </a:t>
            </a:r>
            <a:r>
              <a:rPr sz="2400" spc="-5" dirty="0">
                <a:latin typeface="Calibri"/>
                <a:cs typeface="Calibri"/>
              </a:rPr>
              <a:t>as they wish”  (EU </a:t>
            </a:r>
            <a:r>
              <a:rPr sz="2400" spc="-10" dirty="0">
                <a:latin typeface="Calibri"/>
                <a:cs typeface="Calibri"/>
              </a:rPr>
              <a:t>Kommission,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2015)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SEITE</a:t>
            </a:r>
            <a:r>
              <a:rPr spc="-90" dirty="0"/>
              <a:t> </a:t>
            </a: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MAYR, ÖFFENTLICHE DIENSTLEISTUNGEN UNTER</a:t>
            </a:r>
            <a:r>
              <a:rPr dirty="0"/>
              <a:t> DRUCK?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09.05.2016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2879" rIns="0" bIns="0" rtlCol="0">
            <a:spAutoFit/>
          </a:bodyPr>
          <a:lstStyle/>
          <a:p>
            <a:pPr marL="15875">
              <a:lnSpc>
                <a:spcPct val="100000"/>
              </a:lnSpc>
            </a:pPr>
            <a:r>
              <a:rPr spc="-20" dirty="0"/>
              <a:t>Negative </a:t>
            </a:r>
            <a:r>
              <a:rPr spc="-15" dirty="0"/>
              <a:t>Auswirkungen </a:t>
            </a:r>
            <a:r>
              <a:rPr spc="-5" dirty="0"/>
              <a:t>auf die</a:t>
            </a:r>
            <a:r>
              <a:rPr spc="120" dirty="0"/>
              <a:t> </a:t>
            </a:r>
            <a:r>
              <a:rPr spc="-15" dirty="0"/>
              <a:t>Daseinsvorsorge?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41240" y="1437131"/>
            <a:ext cx="5318760" cy="42778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287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Zielsetzungen </a:t>
            </a:r>
            <a:r>
              <a:rPr spc="-5" dirty="0"/>
              <a:t>der</a:t>
            </a:r>
            <a:r>
              <a:rPr spc="-15" dirty="0"/>
              <a:t> </a:t>
            </a:r>
            <a:r>
              <a:rPr spc="-5" dirty="0"/>
              <a:t>Studie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SEITE</a:t>
            </a:r>
            <a:r>
              <a:rPr spc="-90" dirty="0"/>
              <a:t> </a:t>
            </a: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MAYR, ÖFFENTLICHE DIENSTLEISTUNGEN UNTER</a:t>
            </a:r>
            <a:r>
              <a:rPr dirty="0"/>
              <a:t> DRUCK?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09.05.2016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0484" y="1572514"/>
            <a:ext cx="4662170" cy="3189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8130" marR="360045" indent="-265430">
              <a:lnSpc>
                <a:spcPts val="2160"/>
              </a:lnSpc>
              <a:buClr>
                <a:srgbClr val="002D5F"/>
              </a:buClr>
              <a:buFont typeface="Wingdings"/>
              <a:buChar char=""/>
              <a:tabLst>
                <a:tab pos="278765" algn="l"/>
              </a:tabLst>
            </a:pPr>
            <a:r>
              <a:rPr sz="2000" b="1" spc="-5" dirty="0">
                <a:latin typeface="Calibri"/>
                <a:cs typeface="Calibri"/>
              </a:rPr>
              <a:t>Rechtlich fundierte Grundlage </a:t>
            </a:r>
            <a:r>
              <a:rPr sz="2000" spc="-5" dirty="0">
                <a:latin typeface="Calibri"/>
                <a:cs typeface="Calibri"/>
              </a:rPr>
              <a:t>für eine  </a:t>
            </a:r>
            <a:r>
              <a:rPr sz="2000" spc="-10" dirty="0">
                <a:latin typeface="Calibri"/>
                <a:cs typeface="Calibri"/>
              </a:rPr>
              <a:t>informierte öffentliche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Diskussion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2D5F"/>
              </a:buClr>
              <a:buFont typeface="Wingdings"/>
              <a:buChar char=""/>
            </a:pPr>
            <a:endParaRPr sz="2650">
              <a:latin typeface="Times New Roman"/>
              <a:cs typeface="Times New Roman"/>
            </a:endParaRPr>
          </a:p>
          <a:p>
            <a:pPr marL="278130" indent="-265430">
              <a:lnSpc>
                <a:spcPct val="100000"/>
              </a:lnSpc>
              <a:buClr>
                <a:srgbClr val="002D5F"/>
              </a:buClr>
              <a:buFont typeface="Wingdings"/>
              <a:buChar char=""/>
              <a:tabLst>
                <a:tab pos="278765" algn="l"/>
              </a:tabLst>
            </a:pPr>
            <a:r>
              <a:rPr sz="2000" b="1" spc="-10" dirty="0">
                <a:latin typeface="Calibri"/>
                <a:cs typeface="Calibri"/>
              </a:rPr>
              <a:t>Detaillierte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Inhaltsanalyse</a:t>
            </a:r>
            <a:endParaRPr sz="2000">
              <a:latin typeface="Calibri"/>
              <a:cs typeface="Calibri"/>
            </a:endParaRPr>
          </a:p>
          <a:p>
            <a:pPr marL="553720" lvl="1" indent="-285115">
              <a:lnSpc>
                <a:spcPct val="100000"/>
              </a:lnSpc>
              <a:spcBef>
                <a:spcPts val="395"/>
              </a:spcBef>
              <a:buClr>
                <a:srgbClr val="002D5F"/>
              </a:buClr>
              <a:buFont typeface="Wingdings"/>
              <a:buChar char=""/>
              <a:tabLst>
                <a:tab pos="554355" algn="l"/>
              </a:tabLst>
            </a:pPr>
            <a:r>
              <a:rPr sz="1800" spc="-10" dirty="0">
                <a:latin typeface="Calibri"/>
                <a:cs typeface="Calibri"/>
              </a:rPr>
              <a:t>Regelungsbereiche,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Wirkmechanismen</a:t>
            </a:r>
            <a:endParaRPr sz="1800">
              <a:latin typeface="Calibri"/>
              <a:cs typeface="Calibri"/>
            </a:endParaRPr>
          </a:p>
          <a:p>
            <a:pPr marL="553720" marR="5080" lvl="1" indent="-285115">
              <a:lnSpc>
                <a:spcPts val="1939"/>
              </a:lnSpc>
              <a:spcBef>
                <a:spcPts val="630"/>
              </a:spcBef>
              <a:buClr>
                <a:srgbClr val="002D5F"/>
              </a:buClr>
              <a:buFont typeface="Wingdings"/>
              <a:buChar char=""/>
              <a:tabLst>
                <a:tab pos="554355" algn="l"/>
              </a:tabLst>
            </a:pPr>
            <a:r>
              <a:rPr sz="1800" spc="-15" dirty="0">
                <a:latin typeface="Calibri"/>
                <a:cs typeface="Calibri"/>
              </a:rPr>
              <a:t>Komplexes </a:t>
            </a:r>
            <a:r>
              <a:rPr sz="1800" spc="-5" dirty="0">
                <a:latin typeface="Calibri"/>
                <a:cs typeface="Calibri"/>
              </a:rPr>
              <a:t>Zusammenspiel von </a:t>
            </a:r>
            <a:r>
              <a:rPr sz="1800" spc="-15" dirty="0">
                <a:latin typeface="Calibri"/>
                <a:cs typeface="Calibri"/>
              </a:rPr>
              <a:t>Vorbehalten  </a:t>
            </a:r>
            <a:r>
              <a:rPr sz="1800" spc="-5" dirty="0">
                <a:latin typeface="Calibri"/>
                <a:cs typeface="Calibri"/>
              </a:rPr>
              <a:t>und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Ausnahmen</a:t>
            </a:r>
            <a:endParaRPr sz="1800">
              <a:latin typeface="Calibri"/>
              <a:cs typeface="Calibri"/>
            </a:endParaRPr>
          </a:p>
          <a:p>
            <a:pPr marL="553720" lvl="1" indent="-285115">
              <a:lnSpc>
                <a:spcPct val="100000"/>
              </a:lnSpc>
              <a:spcBef>
                <a:spcPts val="355"/>
              </a:spcBef>
              <a:buClr>
                <a:srgbClr val="002D5F"/>
              </a:buClr>
              <a:buFont typeface="Wingdings"/>
              <a:buChar char=""/>
              <a:tabLst>
                <a:tab pos="554355" algn="l"/>
              </a:tabLst>
            </a:pPr>
            <a:r>
              <a:rPr sz="1800" spc="-5" dirty="0">
                <a:latin typeface="Calibri"/>
                <a:cs typeface="Calibri"/>
              </a:rPr>
              <a:t>Anwendungsbeispiele</a:t>
            </a: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002D5F"/>
              </a:buClr>
              <a:buFont typeface="Wingdings"/>
              <a:buChar char=""/>
            </a:pPr>
            <a:endParaRPr sz="2700">
              <a:latin typeface="Times New Roman"/>
              <a:cs typeface="Times New Roman"/>
            </a:endParaRPr>
          </a:p>
          <a:p>
            <a:pPr marL="334010" indent="-321310">
              <a:lnSpc>
                <a:spcPct val="100000"/>
              </a:lnSpc>
              <a:buClr>
                <a:srgbClr val="002D5F"/>
              </a:buClr>
              <a:buFont typeface="Wingdings"/>
              <a:buChar char=""/>
              <a:tabLst>
                <a:tab pos="334645" algn="l"/>
              </a:tabLst>
            </a:pPr>
            <a:r>
              <a:rPr sz="2000" b="1" spc="-5" dirty="0">
                <a:latin typeface="Calibri"/>
                <a:cs typeface="Calibri"/>
              </a:rPr>
              <a:t>Rechtspolitische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„Risikobewertung“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56204" y="2569425"/>
            <a:ext cx="4847463" cy="9936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38266" y="927227"/>
            <a:ext cx="1287145" cy="1287145"/>
          </a:xfrm>
          <a:custGeom>
            <a:avLst/>
            <a:gdLst/>
            <a:ahLst/>
            <a:cxnLst/>
            <a:rect l="l" t="t" r="r" b="b"/>
            <a:pathLst>
              <a:path w="1287145" h="1287145">
                <a:moveTo>
                  <a:pt x="643509" y="0"/>
                </a:moveTo>
                <a:lnTo>
                  <a:pt x="595489" y="1764"/>
                </a:lnTo>
                <a:lnTo>
                  <a:pt x="548428" y="6975"/>
                </a:lnTo>
                <a:lnTo>
                  <a:pt x="502448" y="15508"/>
                </a:lnTo>
                <a:lnTo>
                  <a:pt x="457674" y="27239"/>
                </a:lnTo>
                <a:lnTo>
                  <a:pt x="414232" y="42044"/>
                </a:lnTo>
                <a:lnTo>
                  <a:pt x="372245" y="59797"/>
                </a:lnTo>
                <a:lnTo>
                  <a:pt x="331838" y="80375"/>
                </a:lnTo>
                <a:lnTo>
                  <a:pt x="293135" y="103654"/>
                </a:lnTo>
                <a:lnTo>
                  <a:pt x="256261" y="129510"/>
                </a:lnTo>
                <a:lnTo>
                  <a:pt x="221341" y="157817"/>
                </a:lnTo>
                <a:lnTo>
                  <a:pt x="188499" y="188452"/>
                </a:lnTo>
                <a:lnTo>
                  <a:pt x="157860" y="221290"/>
                </a:lnTo>
                <a:lnTo>
                  <a:pt x="129547" y="256207"/>
                </a:lnTo>
                <a:lnTo>
                  <a:pt x="103686" y="293079"/>
                </a:lnTo>
                <a:lnTo>
                  <a:pt x="80402" y="331781"/>
                </a:lnTo>
                <a:lnTo>
                  <a:pt x="59818" y="372190"/>
                </a:lnTo>
                <a:lnTo>
                  <a:pt x="42059" y="414180"/>
                </a:lnTo>
                <a:lnTo>
                  <a:pt x="27249" y="457628"/>
                </a:lnTo>
                <a:lnTo>
                  <a:pt x="15514" y="502409"/>
                </a:lnTo>
                <a:lnTo>
                  <a:pt x="6978" y="548399"/>
                </a:lnTo>
                <a:lnTo>
                  <a:pt x="1765" y="595474"/>
                </a:lnTo>
                <a:lnTo>
                  <a:pt x="0" y="643509"/>
                </a:lnTo>
                <a:lnTo>
                  <a:pt x="1765" y="691544"/>
                </a:lnTo>
                <a:lnTo>
                  <a:pt x="6978" y="738621"/>
                </a:lnTo>
                <a:lnTo>
                  <a:pt x="15514" y="784614"/>
                </a:lnTo>
                <a:lnTo>
                  <a:pt x="27249" y="829400"/>
                </a:lnTo>
                <a:lnTo>
                  <a:pt x="42059" y="872854"/>
                </a:lnTo>
                <a:lnTo>
                  <a:pt x="59818" y="914850"/>
                </a:lnTo>
                <a:lnTo>
                  <a:pt x="80402" y="955266"/>
                </a:lnTo>
                <a:lnTo>
                  <a:pt x="103686" y="993976"/>
                </a:lnTo>
                <a:lnTo>
                  <a:pt x="129547" y="1030856"/>
                </a:lnTo>
                <a:lnTo>
                  <a:pt x="157860" y="1065782"/>
                </a:lnTo>
                <a:lnTo>
                  <a:pt x="188499" y="1098629"/>
                </a:lnTo>
                <a:lnTo>
                  <a:pt x="221341" y="1129272"/>
                </a:lnTo>
                <a:lnTo>
                  <a:pt x="256261" y="1157588"/>
                </a:lnTo>
                <a:lnTo>
                  <a:pt x="293135" y="1183451"/>
                </a:lnTo>
                <a:lnTo>
                  <a:pt x="331838" y="1206738"/>
                </a:lnTo>
                <a:lnTo>
                  <a:pt x="372245" y="1227324"/>
                </a:lnTo>
                <a:lnTo>
                  <a:pt x="414232" y="1245084"/>
                </a:lnTo>
                <a:lnTo>
                  <a:pt x="457674" y="1259894"/>
                </a:lnTo>
                <a:lnTo>
                  <a:pt x="502448" y="1271629"/>
                </a:lnTo>
                <a:lnTo>
                  <a:pt x="548428" y="1280166"/>
                </a:lnTo>
                <a:lnTo>
                  <a:pt x="595489" y="1285379"/>
                </a:lnTo>
                <a:lnTo>
                  <a:pt x="643509" y="1287145"/>
                </a:lnTo>
                <a:lnTo>
                  <a:pt x="691544" y="1285379"/>
                </a:lnTo>
                <a:lnTo>
                  <a:pt x="738621" y="1280166"/>
                </a:lnTo>
                <a:lnTo>
                  <a:pt x="784614" y="1271629"/>
                </a:lnTo>
                <a:lnTo>
                  <a:pt x="829400" y="1259894"/>
                </a:lnTo>
                <a:lnTo>
                  <a:pt x="872854" y="1245084"/>
                </a:lnTo>
                <a:lnTo>
                  <a:pt x="914850" y="1227324"/>
                </a:lnTo>
                <a:lnTo>
                  <a:pt x="955266" y="1206738"/>
                </a:lnTo>
                <a:lnTo>
                  <a:pt x="993976" y="1183451"/>
                </a:lnTo>
                <a:lnTo>
                  <a:pt x="1030856" y="1157588"/>
                </a:lnTo>
                <a:lnTo>
                  <a:pt x="1065782" y="1129272"/>
                </a:lnTo>
                <a:lnTo>
                  <a:pt x="1098629" y="1098629"/>
                </a:lnTo>
                <a:lnTo>
                  <a:pt x="1129272" y="1065782"/>
                </a:lnTo>
                <a:lnTo>
                  <a:pt x="1157588" y="1030856"/>
                </a:lnTo>
                <a:lnTo>
                  <a:pt x="1183451" y="993976"/>
                </a:lnTo>
                <a:lnTo>
                  <a:pt x="1206738" y="955266"/>
                </a:lnTo>
                <a:lnTo>
                  <a:pt x="1227324" y="914850"/>
                </a:lnTo>
                <a:lnTo>
                  <a:pt x="1245084" y="872854"/>
                </a:lnTo>
                <a:lnTo>
                  <a:pt x="1259894" y="829400"/>
                </a:lnTo>
                <a:lnTo>
                  <a:pt x="1271629" y="784614"/>
                </a:lnTo>
                <a:lnTo>
                  <a:pt x="1280166" y="738621"/>
                </a:lnTo>
                <a:lnTo>
                  <a:pt x="1285379" y="691544"/>
                </a:lnTo>
                <a:lnTo>
                  <a:pt x="1287144" y="643509"/>
                </a:lnTo>
                <a:lnTo>
                  <a:pt x="1285379" y="595474"/>
                </a:lnTo>
                <a:lnTo>
                  <a:pt x="1280166" y="548399"/>
                </a:lnTo>
                <a:lnTo>
                  <a:pt x="1271629" y="502409"/>
                </a:lnTo>
                <a:lnTo>
                  <a:pt x="1259894" y="457628"/>
                </a:lnTo>
                <a:lnTo>
                  <a:pt x="1245084" y="414180"/>
                </a:lnTo>
                <a:lnTo>
                  <a:pt x="1227324" y="372190"/>
                </a:lnTo>
                <a:lnTo>
                  <a:pt x="1206738" y="331781"/>
                </a:lnTo>
                <a:lnTo>
                  <a:pt x="1183451" y="293079"/>
                </a:lnTo>
                <a:lnTo>
                  <a:pt x="1157588" y="256207"/>
                </a:lnTo>
                <a:lnTo>
                  <a:pt x="1129272" y="221290"/>
                </a:lnTo>
                <a:lnTo>
                  <a:pt x="1098629" y="188452"/>
                </a:lnTo>
                <a:lnTo>
                  <a:pt x="1065782" y="157817"/>
                </a:lnTo>
                <a:lnTo>
                  <a:pt x="1030856" y="129510"/>
                </a:lnTo>
                <a:lnTo>
                  <a:pt x="993976" y="103654"/>
                </a:lnTo>
                <a:lnTo>
                  <a:pt x="955266" y="80375"/>
                </a:lnTo>
                <a:lnTo>
                  <a:pt x="914850" y="59797"/>
                </a:lnTo>
                <a:lnTo>
                  <a:pt x="872854" y="42044"/>
                </a:lnTo>
                <a:lnTo>
                  <a:pt x="829400" y="27239"/>
                </a:lnTo>
                <a:lnTo>
                  <a:pt x="784614" y="15508"/>
                </a:lnTo>
                <a:lnTo>
                  <a:pt x="738621" y="6975"/>
                </a:lnTo>
                <a:lnTo>
                  <a:pt x="691544" y="1764"/>
                </a:lnTo>
                <a:lnTo>
                  <a:pt x="643509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38266" y="927227"/>
            <a:ext cx="1287145" cy="1287145"/>
          </a:xfrm>
          <a:custGeom>
            <a:avLst/>
            <a:gdLst/>
            <a:ahLst/>
            <a:cxnLst/>
            <a:rect l="l" t="t" r="r" b="b"/>
            <a:pathLst>
              <a:path w="1287145" h="1287145">
                <a:moveTo>
                  <a:pt x="0" y="643509"/>
                </a:moveTo>
                <a:lnTo>
                  <a:pt x="1765" y="595474"/>
                </a:lnTo>
                <a:lnTo>
                  <a:pt x="6978" y="548399"/>
                </a:lnTo>
                <a:lnTo>
                  <a:pt x="15514" y="502409"/>
                </a:lnTo>
                <a:lnTo>
                  <a:pt x="27249" y="457628"/>
                </a:lnTo>
                <a:lnTo>
                  <a:pt x="42059" y="414180"/>
                </a:lnTo>
                <a:lnTo>
                  <a:pt x="59818" y="372190"/>
                </a:lnTo>
                <a:lnTo>
                  <a:pt x="80402" y="331781"/>
                </a:lnTo>
                <a:lnTo>
                  <a:pt x="103686" y="293079"/>
                </a:lnTo>
                <a:lnTo>
                  <a:pt x="129547" y="256207"/>
                </a:lnTo>
                <a:lnTo>
                  <a:pt x="157860" y="221290"/>
                </a:lnTo>
                <a:lnTo>
                  <a:pt x="188499" y="188452"/>
                </a:lnTo>
                <a:lnTo>
                  <a:pt x="221341" y="157817"/>
                </a:lnTo>
                <a:lnTo>
                  <a:pt x="256261" y="129510"/>
                </a:lnTo>
                <a:lnTo>
                  <a:pt x="293135" y="103654"/>
                </a:lnTo>
                <a:lnTo>
                  <a:pt x="331838" y="80375"/>
                </a:lnTo>
                <a:lnTo>
                  <a:pt x="372245" y="59797"/>
                </a:lnTo>
                <a:lnTo>
                  <a:pt x="414232" y="42044"/>
                </a:lnTo>
                <a:lnTo>
                  <a:pt x="457674" y="27239"/>
                </a:lnTo>
                <a:lnTo>
                  <a:pt x="502448" y="15508"/>
                </a:lnTo>
                <a:lnTo>
                  <a:pt x="548428" y="6975"/>
                </a:lnTo>
                <a:lnTo>
                  <a:pt x="595489" y="1764"/>
                </a:lnTo>
                <a:lnTo>
                  <a:pt x="643509" y="0"/>
                </a:lnTo>
                <a:lnTo>
                  <a:pt x="691544" y="1764"/>
                </a:lnTo>
                <a:lnTo>
                  <a:pt x="738621" y="6975"/>
                </a:lnTo>
                <a:lnTo>
                  <a:pt x="784614" y="15508"/>
                </a:lnTo>
                <a:lnTo>
                  <a:pt x="829400" y="27239"/>
                </a:lnTo>
                <a:lnTo>
                  <a:pt x="872854" y="42044"/>
                </a:lnTo>
                <a:lnTo>
                  <a:pt x="914850" y="59797"/>
                </a:lnTo>
                <a:lnTo>
                  <a:pt x="955266" y="80375"/>
                </a:lnTo>
                <a:lnTo>
                  <a:pt x="993976" y="103654"/>
                </a:lnTo>
                <a:lnTo>
                  <a:pt x="1030856" y="129510"/>
                </a:lnTo>
                <a:lnTo>
                  <a:pt x="1065782" y="157817"/>
                </a:lnTo>
                <a:lnTo>
                  <a:pt x="1098629" y="188452"/>
                </a:lnTo>
                <a:lnTo>
                  <a:pt x="1129272" y="221290"/>
                </a:lnTo>
                <a:lnTo>
                  <a:pt x="1157588" y="256207"/>
                </a:lnTo>
                <a:lnTo>
                  <a:pt x="1183451" y="293079"/>
                </a:lnTo>
                <a:lnTo>
                  <a:pt x="1206738" y="331781"/>
                </a:lnTo>
                <a:lnTo>
                  <a:pt x="1227324" y="372190"/>
                </a:lnTo>
                <a:lnTo>
                  <a:pt x="1245084" y="414180"/>
                </a:lnTo>
                <a:lnTo>
                  <a:pt x="1259894" y="457628"/>
                </a:lnTo>
                <a:lnTo>
                  <a:pt x="1271629" y="502409"/>
                </a:lnTo>
                <a:lnTo>
                  <a:pt x="1280166" y="548399"/>
                </a:lnTo>
                <a:lnTo>
                  <a:pt x="1285379" y="595474"/>
                </a:lnTo>
                <a:lnTo>
                  <a:pt x="1287144" y="643509"/>
                </a:lnTo>
                <a:lnTo>
                  <a:pt x="1285379" y="691544"/>
                </a:lnTo>
                <a:lnTo>
                  <a:pt x="1280166" y="738621"/>
                </a:lnTo>
                <a:lnTo>
                  <a:pt x="1271629" y="784614"/>
                </a:lnTo>
                <a:lnTo>
                  <a:pt x="1259894" y="829400"/>
                </a:lnTo>
                <a:lnTo>
                  <a:pt x="1245084" y="872854"/>
                </a:lnTo>
                <a:lnTo>
                  <a:pt x="1227324" y="914850"/>
                </a:lnTo>
                <a:lnTo>
                  <a:pt x="1206738" y="955266"/>
                </a:lnTo>
                <a:lnTo>
                  <a:pt x="1183451" y="993976"/>
                </a:lnTo>
                <a:lnTo>
                  <a:pt x="1157588" y="1030856"/>
                </a:lnTo>
                <a:lnTo>
                  <a:pt x="1129272" y="1065782"/>
                </a:lnTo>
                <a:lnTo>
                  <a:pt x="1098629" y="1098629"/>
                </a:lnTo>
                <a:lnTo>
                  <a:pt x="1065782" y="1129272"/>
                </a:lnTo>
                <a:lnTo>
                  <a:pt x="1030856" y="1157588"/>
                </a:lnTo>
                <a:lnTo>
                  <a:pt x="993976" y="1183451"/>
                </a:lnTo>
                <a:lnTo>
                  <a:pt x="955266" y="1206738"/>
                </a:lnTo>
                <a:lnTo>
                  <a:pt x="914850" y="1227324"/>
                </a:lnTo>
                <a:lnTo>
                  <a:pt x="872854" y="1245084"/>
                </a:lnTo>
                <a:lnTo>
                  <a:pt x="829400" y="1259894"/>
                </a:lnTo>
                <a:lnTo>
                  <a:pt x="784614" y="1271629"/>
                </a:lnTo>
                <a:lnTo>
                  <a:pt x="738621" y="1280166"/>
                </a:lnTo>
                <a:lnTo>
                  <a:pt x="691544" y="1285379"/>
                </a:lnTo>
                <a:lnTo>
                  <a:pt x="643509" y="1287145"/>
                </a:lnTo>
                <a:lnTo>
                  <a:pt x="595489" y="1285379"/>
                </a:lnTo>
                <a:lnTo>
                  <a:pt x="548428" y="1280166"/>
                </a:lnTo>
                <a:lnTo>
                  <a:pt x="502448" y="1271629"/>
                </a:lnTo>
                <a:lnTo>
                  <a:pt x="457674" y="1259894"/>
                </a:lnTo>
                <a:lnTo>
                  <a:pt x="414232" y="1245084"/>
                </a:lnTo>
                <a:lnTo>
                  <a:pt x="372245" y="1227324"/>
                </a:lnTo>
                <a:lnTo>
                  <a:pt x="331838" y="1206738"/>
                </a:lnTo>
                <a:lnTo>
                  <a:pt x="293135" y="1183451"/>
                </a:lnTo>
                <a:lnTo>
                  <a:pt x="256261" y="1157588"/>
                </a:lnTo>
                <a:lnTo>
                  <a:pt x="221341" y="1129272"/>
                </a:lnTo>
                <a:lnTo>
                  <a:pt x="188499" y="1098629"/>
                </a:lnTo>
                <a:lnTo>
                  <a:pt x="157860" y="1065782"/>
                </a:lnTo>
                <a:lnTo>
                  <a:pt x="129547" y="1030856"/>
                </a:lnTo>
                <a:lnTo>
                  <a:pt x="103686" y="993976"/>
                </a:lnTo>
                <a:lnTo>
                  <a:pt x="80402" y="955266"/>
                </a:lnTo>
                <a:lnTo>
                  <a:pt x="59818" y="914850"/>
                </a:lnTo>
                <a:lnTo>
                  <a:pt x="42059" y="872854"/>
                </a:lnTo>
                <a:lnTo>
                  <a:pt x="27249" y="829400"/>
                </a:lnTo>
                <a:lnTo>
                  <a:pt x="15514" y="784614"/>
                </a:lnTo>
                <a:lnTo>
                  <a:pt x="6978" y="738621"/>
                </a:lnTo>
                <a:lnTo>
                  <a:pt x="1765" y="691544"/>
                </a:lnTo>
                <a:lnTo>
                  <a:pt x="0" y="64350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771769" y="1210309"/>
            <a:ext cx="62103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List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140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33084" y="1347561"/>
            <a:ext cx="898525" cy="564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13360">
              <a:lnSpc>
                <a:spcPct val="127099"/>
              </a:lnSpc>
            </a:pP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lose it  Ne</a:t>
            </a:r>
            <a:r>
              <a:rPr sz="1400" b="1" spc="-3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tivli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b="1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868541" y="569594"/>
            <a:ext cx="1287145" cy="1287145"/>
          </a:xfrm>
          <a:custGeom>
            <a:avLst/>
            <a:gdLst/>
            <a:ahLst/>
            <a:cxnLst/>
            <a:rect l="l" t="t" r="r" b="b"/>
            <a:pathLst>
              <a:path w="1287145" h="1287145">
                <a:moveTo>
                  <a:pt x="643635" y="0"/>
                </a:moveTo>
                <a:lnTo>
                  <a:pt x="595600" y="1765"/>
                </a:lnTo>
                <a:lnTo>
                  <a:pt x="548523" y="6978"/>
                </a:lnTo>
                <a:lnTo>
                  <a:pt x="502530" y="15514"/>
                </a:lnTo>
                <a:lnTo>
                  <a:pt x="457744" y="27249"/>
                </a:lnTo>
                <a:lnTo>
                  <a:pt x="414290" y="42059"/>
                </a:lnTo>
                <a:lnTo>
                  <a:pt x="372294" y="59818"/>
                </a:lnTo>
                <a:lnTo>
                  <a:pt x="331878" y="80402"/>
                </a:lnTo>
                <a:lnTo>
                  <a:pt x="293168" y="103686"/>
                </a:lnTo>
                <a:lnTo>
                  <a:pt x="256288" y="129547"/>
                </a:lnTo>
                <a:lnTo>
                  <a:pt x="221362" y="157860"/>
                </a:lnTo>
                <a:lnTo>
                  <a:pt x="188515" y="188499"/>
                </a:lnTo>
                <a:lnTo>
                  <a:pt x="157872" y="221341"/>
                </a:lnTo>
                <a:lnTo>
                  <a:pt x="129556" y="256261"/>
                </a:lnTo>
                <a:lnTo>
                  <a:pt x="103693" y="293135"/>
                </a:lnTo>
                <a:lnTo>
                  <a:pt x="80406" y="331838"/>
                </a:lnTo>
                <a:lnTo>
                  <a:pt x="59820" y="372245"/>
                </a:lnTo>
                <a:lnTo>
                  <a:pt x="42060" y="414232"/>
                </a:lnTo>
                <a:lnTo>
                  <a:pt x="27250" y="457674"/>
                </a:lnTo>
                <a:lnTo>
                  <a:pt x="15515" y="502448"/>
                </a:lnTo>
                <a:lnTo>
                  <a:pt x="6978" y="548428"/>
                </a:lnTo>
                <a:lnTo>
                  <a:pt x="1765" y="595489"/>
                </a:lnTo>
                <a:lnTo>
                  <a:pt x="0" y="643508"/>
                </a:lnTo>
                <a:lnTo>
                  <a:pt x="1765" y="691544"/>
                </a:lnTo>
                <a:lnTo>
                  <a:pt x="6978" y="738621"/>
                </a:lnTo>
                <a:lnTo>
                  <a:pt x="15515" y="784614"/>
                </a:lnTo>
                <a:lnTo>
                  <a:pt x="27250" y="829400"/>
                </a:lnTo>
                <a:lnTo>
                  <a:pt x="42060" y="872854"/>
                </a:lnTo>
                <a:lnTo>
                  <a:pt x="59820" y="914850"/>
                </a:lnTo>
                <a:lnTo>
                  <a:pt x="80406" y="955266"/>
                </a:lnTo>
                <a:lnTo>
                  <a:pt x="103693" y="993976"/>
                </a:lnTo>
                <a:lnTo>
                  <a:pt x="129556" y="1030856"/>
                </a:lnTo>
                <a:lnTo>
                  <a:pt x="157872" y="1065782"/>
                </a:lnTo>
                <a:lnTo>
                  <a:pt x="188515" y="1098629"/>
                </a:lnTo>
                <a:lnTo>
                  <a:pt x="221362" y="1129272"/>
                </a:lnTo>
                <a:lnTo>
                  <a:pt x="256288" y="1157588"/>
                </a:lnTo>
                <a:lnTo>
                  <a:pt x="293168" y="1183451"/>
                </a:lnTo>
                <a:lnTo>
                  <a:pt x="331878" y="1206738"/>
                </a:lnTo>
                <a:lnTo>
                  <a:pt x="372294" y="1227324"/>
                </a:lnTo>
                <a:lnTo>
                  <a:pt x="414290" y="1245084"/>
                </a:lnTo>
                <a:lnTo>
                  <a:pt x="457744" y="1259894"/>
                </a:lnTo>
                <a:lnTo>
                  <a:pt x="502530" y="1271629"/>
                </a:lnTo>
                <a:lnTo>
                  <a:pt x="548523" y="1280166"/>
                </a:lnTo>
                <a:lnTo>
                  <a:pt x="595600" y="1285379"/>
                </a:lnTo>
                <a:lnTo>
                  <a:pt x="643635" y="1287144"/>
                </a:lnTo>
                <a:lnTo>
                  <a:pt x="691670" y="1285379"/>
                </a:lnTo>
                <a:lnTo>
                  <a:pt x="738745" y="1280166"/>
                </a:lnTo>
                <a:lnTo>
                  <a:pt x="784735" y="1271629"/>
                </a:lnTo>
                <a:lnTo>
                  <a:pt x="829516" y="1259894"/>
                </a:lnTo>
                <a:lnTo>
                  <a:pt x="872964" y="1245084"/>
                </a:lnTo>
                <a:lnTo>
                  <a:pt x="914954" y="1227324"/>
                </a:lnTo>
                <a:lnTo>
                  <a:pt x="955363" y="1206738"/>
                </a:lnTo>
                <a:lnTo>
                  <a:pt x="994065" y="1183451"/>
                </a:lnTo>
                <a:lnTo>
                  <a:pt x="1030937" y="1157588"/>
                </a:lnTo>
                <a:lnTo>
                  <a:pt x="1065854" y="1129272"/>
                </a:lnTo>
                <a:lnTo>
                  <a:pt x="1098692" y="1098629"/>
                </a:lnTo>
                <a:lnTo>
                  <a:pt x="1129327" y="1065782"/>
                </a:lnTo>
                <a:lnTo>
                  <a:pt x="1157634" y="1030856"/>
                </a:lnTo>
                <a:lnTo>
                  <a:pt x="1183490" y="993976"/>
                </a:lnTo>
                <a:lnTo>
                  <a:pt x="1206769" y="955266"/>
                </a:lnTo>
                <a:lnTo>
                  <a:pt x="1227347" y="914850"/>
                </a:lnTo>
                <a:lnTo>
                  <a:pt x="1245100" y="872854"/>
                </a:lnTo>
                <a:lnTo>
                  <a:pt x="1259905" y="829400"/>
                </a:lnTo>
                <a:lnTo>
                  <a:pt x="1271636" y="784614"/>
                </a:lnTo>
                <a:lnTo>
                  <a:pt x="1280169" y="738621"/>
                </a:lnTo>
                <a:lnTo>
                  <a:pt x="1285380" y="691544"/>
                </a:lnTo>
                <a:lnTo>
                  <a:pt x="1287144" y="643508"/>
                </a:lnTo>
                <a:lnTo>
                  <a:pt x="1285380" y="595489"/>
                </a:lnTo>
                <a:lnTo>
                  <a:pt x="1280169" y="548428"/>
                </a:lnTo>
                <a:lnTo>
                  <a:pt x="1271636" y="502448"/>
                </a:lnTo>
                <a:lnTo>
                  <a:pt x="1259905" y="457674"/>
                </a:lnTo>
                <a:lnTo>
                  <a:pt x="1245100" y="414232"/>
                </a:lnTo>
                <a:lnTo>
                  <a:pt x="1227347" y="372245"/>
                </a:lnTo>
                <a:lnTo>
                  <a:pt x="1206769" y="331838"/>
                </a:lnTo>
                <a:lnTo>
                  <a:pt x="1183490" y="293135"/>
                </a:lnTo>
                <a:lnTo>
                  <a:pt x="1157634" y="256261"/>
                </a:lnTo>
                <a:lnTo>
                  <a:pt x="1129327" y="221341"/>
                </a:lnTo>
                <a:lnTo>
                  <a:pt x="1098692" y="188499"/>
                </a:lnTo>
                <a:lnTo>
                  <a:pt x="1065854" y="157860"/>
                </a:lnTo>
                <a:lnTo>
                  <a:pt x="1030937" y="129547"/>
                </a:lnTo>
                <a:lnTo>
                  <a:pt x="994065" y="103686"/>
                </a:lnTo>
                <a:lnTo>
                  <a:pt x="955363" y="80402"/>
                </a:lnTo>
                <a:lnTo>
                  <a:pt x="914954" y="59818"/>
                </a:lnTo>
                <a:lnTo>
                  <a:pt x="872964" y="42059"/>
                </a:lnTo>
                <a:lnTo>
                  <a:pt x="829516" y="27249"/>
                </a:lnTo>
                <a:lnTo>
                  <a:pt x="784735" y="15514"/>
                </a:lnTo>
                <a:lnTo>
                  <a:pt x="738745" y="6978"/>
                </a:lnTo>
                <a:lnTo>
                  <a:pt x="691670" y="1765"/>
                </a:lnTo>
                <a:lnTo>
                  <a:pt x="643635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68541" y="569594"/>
            <a:ext cx="1287145" cy="1287145"/>
          </a:xfrm>
          <a:custGeom>
            <a:avLst/>
            <a:gdLst/>
            <a:ahLst/>
            <a:cxnLst/>
            <a:rect l="l" t="t" r="r" b="b"/>
            <a:pathLst>
              <a:path w="1287145" h="1287145">
                <a:moveTo>
                  <a:pt x="0" y="643508"/>
                </a:moveTo>
                <a:lnTo>
                  <a:pt x="1765" y="595489"/>
                </a:lnTo>
                <a:lnTo>
                  <a:pt x="6978" y="548428"/>
                </a:lnTo>
                <a:lnTo>
                  <a:pt x="15515" y="502448"/>
                </a:lnTo>
                <a:lnTo>
                  <a:pt x="27250" y="457674"/>
                </a:lnTo>
                <a:lnTo>
                  <a:pt x="42060" y="414232"/>
                </a:lnTo>
                <a:lnTo>
                  <a:pt x="59820" y="372245"/>
                </a:lnTo>
                <a:lnTo>
                  <a:pt x="80406" y="331838"/>
                </a:lnTo>
                <a:lnTo>
                  <a:pt x="103693" y="293135"/>
                </a:lnTo>
                <a:lnTo>
                  <a:pt x="129556" y="256261"/>
                </a:lnTo>
                <a:lnTo>
                  <a:pt x="157872" y="221341"/>
                </a:lnTo>
                <a:lnTo>
                  <a:pt x="188515" y="188499"/>
                </a:lnTo>
                <a:lnTo>
                  <a:pt x="221362" y="157860"/>
                </a:lnTo>
                <a:lnTo>
                  <a:pt x="256288" y="129547"/>
                </a:lnTo>
                <a:lnTo>
                  <a:pt x="293168" y="103686"/>
                </a:lnTo>
                <a:lnTo>
                  <a:pt x="331878" y="80402"/>
                </a:lnTo>
                <a:lnTo>
                  <a:pt x="372294" y="59818"/>
                </a:lnTo>
                <a:lnTo>
                  <a:pt x="414290" y="42059"/>
                </a:lnTo>
                <a:lnTo>
                  <a:pt x="457744" y="27249"/>
                </a:lnTo>
                <a:lnTo>
                  <a:pt x="502530" y="15514"/>
                </a:lnTo>
                <a:lnTo>
                  <a:pt x="548523" y="6978"/>
                </a:lnTo>
                <a:lnTo>
                  <a:pt x="595600" y="1765"/>
                </a:lnTo>
                <a:lnTo>
                  <a:pt x="643635" y="0"/>
                </a:lnTo>
                <a:lnTo>
                  <a:pt x="691670" y="1765"/>
                </a:lnTo>
                <a:lnTo>
                  <a:pt x="738745" y="6978"/>
                </a:lnTo>
                <a:lnTo>
                  <a:pt x="784735" y="15514"/>
                </a:lnTo>
                <a:lnTo>
                  <a:pt x="829516" y="27249"/>
                </a:lnTo>
                <a:lnTo>
                  <a:pt x="872964" y="42059"/>
                </a:lnTo>
                <a:lnTo>
                  <a:pt x="914954" y="59818"/>
                </a:lnTo>
                <a:lnTo>
                  <a:pt x="955363" y="80402"/>
                </a:lnTo>
                <a:lnTo>
                  <a:pt x="994065" y="103686"/>
                </a:lnTo>
                <a:lnTo>
                  <a:pt x="1030937" y="129547"/>
                </a:lnTo>
                <a:lnTo>
                  <a:pt x="1065854" y="157860"/>
                </a:lnTo>
                <a:lnTo>
                  <a:pt x="1098692" y="188499"/>
                </a:lnTo>
                <a:lnTo>
                  <a:pt x="1129327" y="221341"/>
                </a:lnTo>
                <a:lnTo>
                  <a:pt x="1157634" y="256261"/>
                </a:lnTo>
                <a:lnTo>
                  <a:pt x="1183490" y="293135"/>
                </a:lnTo>
                <a:lnTo>
                  <a:pt x="1206769" y="331838"/>
                </a:lnTo>
                <a:lnTo>
                  <a:pt x="1227347" y="372245"/>
                </a:lnTo>
                <a:lnTo>
                  <a:pt x="1245100" y="414232"/>
                </a:lnTo>
                <a:lnTo>
                  <a:pt x="1259905" y="457674"/>
                </a:lnTo>
                <a:lnTo>
                  <a:pt x="1271636" y="502448"/>
                </a:lnTo>
                <a:lnTo>
                  <a:pt x="1280169" y="548428"/>
                </a:lnTo>
                <a:lnTo>
                  <a:pt x="1285380" y="595489"/>
                </a:lnTo>
                <a:lnTo>
                  <a:pt x="1287144" y="643508"/>
                </a:lnTo>
                <a:lnTo>
                  <a:pt x="1285380" y="691544"/>
                </a:lnTo>
                <a:lnTo>
                  <a:pt x="1280169" y="738621"/>
                </a:lnTo>
                <a:lnTo>
                  <a:pt x="1271636" y="784614"/>
                </a:lnTo>
                <a:lnTo>
                  <a:pt x="1259905" y="829400"/>
                </a:lnTo>
                <a:lnTo>
                  <a:pt x="1245100" y="872854"/>
                </a:lnTo>
                <a:lnTo>
                  <a:pt x="1227347" y="914850"/>
                </a:lnTo>
                <a:lnTo>
                  <a:pt x="1206769" y="955266"/>
                </a:lnTo>
                <a:lnTo>
                  <a:pt x="1183490" y="993976"/>
                </a:lnTo>
                <a:lnTo>
                  <a:pt x="1157634" y="1030856"/>
                </a:lnTo>
                <a:lnTo>
                  <a:pt x="1129327" y="1065782"/>
                </a:lnTo>
                <a:lnTo>
                  <a:pt x="1098692" y="1098629"/>
                </a:lnTo>
                <a:lnTo>
                  <a:pt x="1065854" y="1129272"/>
                </a:lnTo>
                <a:lnTo>
                  <a:pt x="1030937" y="1157588"/>
                </a:lnTo>
                <a:lnTo>
                  <a:pt x="994065" y="1183451"/>
                </a:lnTo>
                <a:lnTo>
                  <a:pt x="955363" y="1206738"/>
                </a:lnTo>
                <a:lnTo>
                  <a:pt x="914954" y="1227324"/>
                </a:lnTo>
                <a:lnTo>
                  <a:pt x="872964" y="1245084"/>
                </a:lnTo>
                <a:lnTo>
                  <a:pt x="829516" y="1259894"/>
                </a:lnTo>
                <a:lnTo>
                  <a:pt x="784735" y="1271629"/>
                </a:lnTo>
                <a:lnTo>
                  <a:pt x="738745" y="1280166"/>
                </a:lnTo>
                <a:lnTo>
                  <a:pt x="691670" y="1285379"/>
                </a:lnTo>
                <a:lnTo>
                  <a:pt x="643635" y="1287144"/>
                </a:lnTo>
                <a:lnTo>
                  <a:pt x="595600" y="1285379"/>
                </a:lnTo>
                <a:lnTo>
                  <a:pt x="548523" y="1280166"/>
                </a:lnTo>
                <a:lnTo>
                  <a:pt x="502530" y="1271629"/>
                </a:lnTo>
                <a:lnTo>
                  <a:pt x="457744" y="1259894"/>
                </a:lnTo>
                <a:lnTo>
                  <a:pt x="414290" y="1245084"/>
                </a:lnTo>
                <a:lnTo>
                  <a:pt x="372294" y="1227324"/>
                </a:lnTo>
                <a:lnTo>
                  <a:pt x="331878" y="1206738"/>
                </a:lnTo>
                <a:lnTo>
                  <a:pt x="293168" y="1183451"/>
                </a:lnTo>
                <a:lnTo>
                  <a:pt x="256288" y="1157588"/>
                </a:lnTo>
                <a:lnTo>
                  <a:pt x="221362" y="1129272"/>
                </a:lnTo>
                <a:lnTo>
                  <a:pt x="188515" y="1098629"/>
                </a:lnTo>
                <a:lnTo>
                  <a:pt x="157872" y="1065782"/>
                </a:lnTo>
                <a:lnTo>
                  <a:pt x="129556" y="1030856"/>
                </a:lnTo>
                <a:lnTo>
                  <a:pt x="103693" y="993976"/>
                </a:lnTo>
                <a:lnTo>
                  <a:pt x="80406" y="955266"/>
                </a:lnTo>
                <a:lnTo>
                  <a:pt x="59820" y="914850"/>
                </a:lnTo>
                <a:lnTo>
                  <a:pt x="42060" y="872854"/>
                </a:lnTo>
                <a:lnTo>
                  <a:pt x="27250" y="829400"/>
                </a:lnTo>
                <a:lnTo>
                  <a:pt x="15515" y="784614"/>
                </a:lnTo>
                <a:lnTo>
                  <a:pt x="6978" y="738621"/>
                </a:lnTo>
                <a:lnTo>
                  <a:pt x="1765" y="691544"/>
                </a:lnTo>
                <a:lnTo>
                  <a:pt x="0" y="64350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105015" y="615416"/>
            <a:ext cx="816610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905" algn="ctr">
              <a:lnSpc>
                <a:spcPct val="91500"/>
              </a:lnSpc>
            </a:pP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Keine  generelle 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Au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nahme 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für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98918" y="1400809"/>
            <a:ext cx="826135" cy="408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0040" marR="5080" indent="-307975">
              <a:lnSpc>
                <a:spcPts val="1540"/>
              </a:lnSpc>
            </a:pP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öf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tli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che  DL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512177" y="3430270"/>
            <a:ext cx="1287780" cy="1287780"/>
          </a:xfrm>
          <a:custGeom>
            <a:avLst/>
            <a:gdLst/>
            <a:ahLst/>
            <a:cxnLst/>
            <a:rect l="l" t="t" r="r" b="b"/>
            <a:pathLst>
              <a:path w="1287779" h="1287779">
                <a:moveTo>
                  <a:pt x="643636" y="0"/>
                </a:moveTo>
                <a:lnTo>
                  <a:pt x="595600" y="1765"/>
                </a:lnTo>
                <a:lnTo>
                  <a:pt x="548523" y="6978"/>
                </a:lnTo>
                <a:lnTo>
                  <a:pt x="502530" y="15515"/>
                </a:lnTo>
                <a:lnTo>
                  <a:pt x="457744" y="27250"/>
                </a:lnTo>
                <a:lnTo>
                  <a:pt x="414290" y="42060"/>
                </a:lnTo>
                <a:lnTo>
                  <a:pt x="372294" y="59820"/>
                </a:lnTo>
                <a:lnTo>
                  <a:pt x="331878" y="80406"/>
                </a:lnTo>
                <a:lnTo>
                  <a:pt x="293168" y="103693"/>
                </a:lnTo>
                <a:lnTo>
                  <a:pt x="256288" y="129556"/>
                </a:lnTo>
                <a:lnTo>
                  <a:pt x="221362" y="157872"/>
                </a:lnTo>
                <a:lnTo>
                  <a:pt x="188515" y="188515"/>
                </a:lnTo>
                <a:lnTo>
                  <a:pt x="157872" y="221362"/>
                </a:lnTo>
                <a:lnTo>
                  <a:pt x="129556" y="256288"/>
                </a:lnTo>
                <a:lnTo>
                  <a:pt x="103693" y="293168"/>
                </a:lnTo>
                <a:lnTo>
                  <a:pt x="80406" y="331878"/>
                </a:lnTo>
                <a:lnTo>
                  <a:pt x="59820" y="372294"/>
                </a:lnTo>
                <a:lnTo>
                  <a:pt x="42060" y="414290"/>
                </a:lnTo>
                <a:lnTo>
                  <a:pt x="27250" y="457744"/>
                </a:lnTo>
                <a:lnTo>
                  <a:pt x="15515" y="502530"/>
                </a:lnTo>
                <a:lnTo>
                  <a:pt x="6978" y="548523"/>
                </a:lnTo>
                <a:lnTo>
                  <a:pt x="1765" y="595600"/>
                </a:lnTo>
                <a:lnTo>
                  <a:pt x="0" y="643635"/>
                </a:lnTo>
                <a:lnTo>
                  <a:pt x="1765" y="691655"/>
                </a:lnTo>
                <a:lnTo>
                  <a:pt x="6978" y="738717"/>
                </a:lnTo>
                <a:lnTo>
                  <a:pt x="15515" y="784697"/>
                </a:lnTo>
                <a:lnTo>
                  <a:pt x="27250" y="829472"/>
                </a:lnTo>
                <a:lnTo>
                  <a:pt x="42060" y="872915"/>
                </a:lnTo>
                <a:lnTo>
                  <a:pt x="59820" y="914904"/>
                </a:lnTo>
                <a:lnTo>
                  <a:pt x="80406" y="955312"/>
                </a:lnTo>
                <a:lnTo>
                  <a:pt x="103693" y="994017"/>
                </a:lnTo>
                <a:lnTo>
                  <a:pt x="129556" y="1030892"/>
                </a:lnTo>
                <a:lnTo>
                  <a:pt x="157872" y="1065814"/>
                </a:lnTo>
                <a:lnTo>
                  <a:pt x="188515" y="1098657"/>
                </a:lnTo>
                <a:lnTo>
                  <a:pt x="221362" y="1129299"/>
                </a:lnTo>
                <a:lnTo>
                  <a:pt x="256288" y="1157613"/>
                </a:lnTo>
                <a:lnTo>
                  <a:pt x="293168" y="1183475"/>
                </a:lnTo>
                <a:lnTo>
                  <a:pt x="331878" y="1206762"/>
                </a:lnTo>
                <a:lnTo>
                  <a:pt x="372294" y="1227347"/>
                </a:lnTo>
                <a:lnTo>
                  <a:pt x="414290" y="1245107"/>
                </a:lnTo>
                <a:lnTo>
                  <a:pt x="457744" y="1259918"/>
                </a:lnTo>
                <a:lnTo>
                  <a:pt x="502530" y="1271654"/>
                </a:lnTo>
                <a:lnTo>
                  <a:pt x="548523" y="1280191"/>
                </a:lnTo>
                <a:lnTo>
                  <a:pt x="595600" y="1285404"/>
                </a:lnTo>
                <a:lnTo>
                  <a:pt x="643636" y="1287170"/>
                </a:lnTo>
                <a:lnTo>
                  <a:pt x="691671" y="1285404"/>
                </a:lnTo>
                <a:lnTo>
                  <a:pt x="738748" y="1280191"/>
                </a:lnTo>
                <a:lnTo>
                  <a:pt x="784741" y="1271654"/>
                </a:lnTo>
                <a:lnTo>
                  <a:pt x="829527" y="1259918"/>
                </a:lnTo>
                <a:lnTo>
                  <a:pt x="872981" y="1245107"/>
                </a:lnTo>
                <a:lnTo>
                  <a:pt x="914977" y="1227347"/>
                </a:lnTo>
                <a:lnTo>
                  <a:pt x="955393" y="1206762"/>
                </a:lnTo>
                <a:lnTo>
                  <a:pt x="994103" y="1183475"/>
                </a:lnTo>
                <a:lnTo>
                  <a:pt x="1030983" y="1157613"/>
                </a:lnTo>
                <a:lnTo>
                  <a:pt x="1065909" y="1129299"/>
                </a:lnTo>
                <a:lnTo>
                  <a:pt x="1098756" y="1098657"/>
                </a:lnTo>
                <a:lnTo>
                  <a:pt x="1129399" y="1065814"/>
                </a:lnTo>
                <a:lnTo>
                  <a:pt x="1157715" y="1030892"/>
                </a:lnTo>
                <a:lnTo>
                  <a:pt x="1183578" y="994017"/>
                </a:lnTo>
                <a:lnTo>
                  <a:pt x="1206865" y="955312"/>
                </a:lnTo>
                <a:lnTo>
                  <a:pt x="1227451" y="914904"/>
                </a:lnTo>
                <a:lnTo>
                  <a:pt x="1245211" y="872915"/>
                </a:lnTo>
                <a:lnTo>
                  <a:pt x="1260021" y="829472"/>
                </a:lnTo>
                <a:lnTo>
                  <a:pt x="1271756" y="784697"/>
                </a:lnTo>
                <a:lnTo>
                  <a:pt x="1280293" y="738717"/>
                </a:lnTo>
                <a:lnTo>
                  <a:pt x="1285506" y="691655"/>
                </a:lnTo>
                <a:lnTo>
                  <a:pt x="1287272" y="643635"/>
                </a:lnTo>
                <a:lnTo>
                  <a:pt x="1285506" y="595600"/>
                </a:lnTo>
                <a:lnTo>
                  <a:pt x="1280293" y="548523"/>
                </a:lnTo>
                <a:lnTo>
                  <a:pt x="1271756" y="502530"/>
                </a:lnTo>
                <a:lnTo>
                  <a:pt x="1260021" y="457744"/>
                </a:lnTo>
                <a:lnTo>
                  <a:pt x="1245211" y="414290"/>
                </a:lnTo>
                <a:lnTo>
                  <a:pt x="1227451" y="372294"/>
                </a:lnTo>
                <a:lnTo>
                  <a:pt x="1206865" y="331878"/>
                </a:lnTo>
                <a:lnTo>
                  <a:pt x="1183578" y="293168"/>
                </a:lnTo>
                <a:lnTo>
                  <a:pt x="1157715" y="256288"/>
                </a:lnTo>
                <a:lnTo>
                  <a:pt x="1129399" y="221362"/>
                </a:lnTo>
                <a:lnTo>
                  <a:pt x="1098756" y="188515"/>
                </a:lnTo>
                <a:lnTo>
                  <a:pt x="1065909" y="157872"/>
                </a:lnTo>
                <a:lnTo>
                  <a:pt x="1030983" y="129556"/>
                </a:lnTo>
                <a:lnTo>
                  <a:pt x="994103" y="103693"/>
                </a:lnTo>
                <a:lnTo>
                  <a:pt x="955393" y="80406"/>
                </a:lnTo>
                <a:lnTo>
                  <a:pt x="914977" y="59820"/>
                </a:lnTo>
                <a:lnTo>
                  <a:pt x="872981" y="42060"/>
                </a:lnTo>
                <a:lnTo>
                  <a:pt x="829527" y="27250"/>
                </a:lnTo>
                <a:lnTo>
                  <a:pt x="784741" y="15515"/>
                </a:lnTo>
                <a:lnTo>
                  <a:pt x="738748" y="6978"/>
                </a:lnTo>
                <a:lnTo>
                  <a:pt x="691671" y="1765"/>
                </a:lnTo>
                <a:lnTo>
                  <a:pt x="643636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512177" y="3430270"/>
            <a:ext cx="1287780" cy="1287780"/>
          </a:xfrm>
          <a:custGeom>
            <a:avLst/>
            <a:gdLst/>
            <a:ahLst/>
            <a:cxnLst/>
            <a:rect l="l" t="t" r="r" b="b"/>
            <a:pathLst>
              <a:path w="1287779" h="1287779">
                <a:moveTo>
                  <a:pt x="0" y="643635"/>
                </a:moveTo>
                <a:lnTo>
                  <a:pt x="1765" y="595600"/>
                </a:lnTo>
                <a:lnTo>
                  <a:pt x="6978" y="548523"/>
                </a:lnTo>
                <a:lnTo>
                  <a:pt x="15515" y="502530"/>
                </a:lnTo>
                <a:lnTo>
                  <a:pt x="27250" y="457744"/>
                </a:lnTo>
                <a:lnTo>
                  <a:pt x="42060" y="414290"/>
                </a:lnTo>
                <a:lnTo>
                  <a:pt x="59820" y="372294"/>
                </a:lnTo>
                <a:lnTo>
                  <a:pt x="80406" y="331878"/>
                </a:lnTo>
                <a:lnTo>
                  <a:pt x="103693" y="293168"/>
                </a:lnTo>
                <a:lnTo>
                  <a:pt x="129556" y="256288"/>
                </a:lnTo>
                <a:lnTo>
                  <a:pt x="157872" y="221362"/>
                </a:lnTo>
                <a:lnTo>
                  <a:pt x="188515" y="188515"/>
                </a:lnTo>
                <a:lnTo>
                  <a:pt x="221362" y="157872"/>
                </a:lnTo>
                <a:lnTo>
                  <a:pt x="256288" y="129556"/>
                </a:lnTo>
                <a:lnTo>
                  <a:pt x="293168" y="103693"/>
                </a:lnTo>
                <a:lnTo>
                  <a:pt x="331878" y="80406"/>
                </a:lnTo>
                <a:lnTo>
                  <a:pt x="372294" y="59820"/>
                </a:lnTo>
                <a:lnTo>
                  <a:pt x="414290" y="42060"/>
                </a:lnTo>
                <a:lnTo>
                  <a:pt x="457744" y="27250"/>
                </a:lnTo>
                <a:lnTo>
                  <a:pt x="502530" y="15515"/>
                </a:lnTo>
                <a:lnTo>
                  <a:pt x="548523" y="6978"/>
                </a:lnTo>
                <a:lnTo>
                  <a:pt x="595600" y="1765"/>
                </a:lnTo>
                <a:lnTo>
                  <a:pt x="643636" y="0"/>
                </a:lnTo>
                <a:lnTo>
                  <a:pt x="691671" y="1765"/>
                </a:lnTo>
                <a:lnTo>
                  <a:pt x="738748" y="6978"/>
                </a:lnTo>
                <a:lnTo>
                  <a:pt x="784741" y="15515"/>
                </a:lnTo>
                <a:lnTo>
                  <a:pt x="829527" y="27250"/>
                </a:lnTo>
                <a:lnTo>
                  <a:pt x="872981" y="42060"/>
                </a:lnTo>
                <a:lnTo>
                  <a:pt x="914977" y="59820"/>
                </a:lnTo>
                <a:lnTo>
                  <a:pt x="955393" y="80406"/>
                </a:lnTo>
                <a:lnTo>
                  <a:pt x="994103" y="103693"/>
                </a:lnTo>
                <a:lnTo>
                  <a:pt x="1030983" y="129556"/>
                </a:lnTo>
                <a:lnTo>
                  <a:pt x="1065909" y="157872"/>
                </a:lnTo>
                <a:lnTo>
                  <a:pt x="1098756" y="188515"/>
                </a:lnTo>
                <a:lnTo>
                  <a:pt x="1129399" y="221362"/>
                </a:lnTo>
                <a:lnTo>
                  <a:pt x="1157715" y="256288"/>
                </a:lnTo>
                <a:lnTo>
                  <a:pt x="1183578" y="293168"/>
                </a:lnTo>
                <a:lnTo>
                  <a:pt x="1206865" y="331878"/>
                </a:lnTo>
                <a:lnTo>
                  <a:pt x="1227451" y="372294"/>
                </a:lnTo>
                <a:lnTo>
                  <a:pt x="1245211" y="414290"/>
                </a:lnTo>
                <a:lnTo>
                  <a:pt x="1260021" y="457744"/>
                </a:lnTo>
                <a:lnTo>
                  <a:pt x="1271756" y="502530"/>
                </a:lnTo>
                <a:lnTo>
                  <a:pt x="1280293" y="548523"/>
                </a:lnTo>
                <a:lnTo>
                  <a:pt x="1285506" y="595600"/>
                </a:lnTo>
                <a:lnTo>
                  <a:pt x="1287272" y="643635"/>
                </a:lnTo>
                <a:lnTo>
                  <a:pt x="1285506" y="691655"/>
                </a:lnTo>
                <a:lnTo>
                  <a:pt x="1280293" y="738717"/>
                </a:lnTo>
                <a:lnTo>
                  <a:pt x="1271756" y="784697"/>
                </a:lnTo>
                <a:lnTo>
                  <a:pt x="1260021" y="829472"/>
                </a:lnTo>
                <a:lnTo>
                  <a:pt x="1245211" y="872915"/>
                </a:lnTo>
                <a:lnTo>
                  <a:pt x="1227451" y="914904"/>
                </a:lnTo>
                <a:lnTo>
                  <a:pt x="1206865" y="955312"/>
                </a:lnTo>
                <a:lnTo>
                  <a:pt x="1183578" y="994017"/>
                </a:lnTo>
                <a:lnTo>
                  <a:pt x="1157715" y="1030892"/>
                </a:lnTo>
                <a:lnTo>
                  <a:pt x="1129399" y="1065814"/>
                </a:lnTo>
                <a:lnTo>
                  <a:pt x="1098756" y="1098657"/>
                </a:lnTo>
                <a:lnTo>
                  <a:pt x="1065909" y="1129299"/>
                </a:lnTo>
                <a:lnTo>
                  <a:pt x="1030983" y="1157613"/>
                </a:lnTo>
                <a:lnTo>
                  <a:pt x="994103" y="1183475"/>
                </a:lnTo>
                <a:lnTo>
                  <a:pt x="955393" y="1206762"/>
                </a:lnTo>
                <a:lnTo>
                  <a:pt x="914977" y="1227347"/>
                </a:lnTo>
                <a:lnTo>
                  <a:pt x="872981" y="1245107"/>
                </a:lnTo>
                <a:lnTo>
                  <a:pt x="829527" y="1259918"/>
                </a:lnTo>
                <a:lnTo>
                  <a:pt x="784741" y="1271654"/>
                </a:lnTo>
                <a:lnTo>
                  <a:pt x="738748" y="1280191"/>
                </a:lnTo>
                <a:lnTo>
                  <a:pt x="691671" y="1285404"/>
                </a:lnTo>
                <a:lnTo>
                  <a:pt x="643636" y="1287170"/>
                </a:lnTo>
                <a:lnTo>
                  <a:pt x="595600" y="1285404"/>
                </a:lnTo>
                <a:lnTo>
                  <a:pt x="548523" y="1280191"/>
                </a:lnTo>
                <a:lnTo>
                  <a:pt x="502530" y="1271654"/>
                </a:lnTo>
                <a:lnTo>
                  <a:pt x="457744" y="1259918"/>
                </a:lnTo>
                <a:lnTo>
                  <a:pt x="414290" y="1245107"/>
                </a:lnTo>
                <a:lnTo>
                  <a:pt x="372294" y="1227347"/>
                </a:lnTo>
                <a:lnTo>
                  <a:pt x="331878" y="1206762"/>
                </a:lnTo>
                <a:lnTo>
                  <a:pt x="293168" y="1183475"/>
                </a:lnTo>
                <a:lnTo>
                  <a:pt x="256288" y="1157613"/>
                </a:lnTo>
                <a:lnTo>
                  <a:pt x="221362" y="1129299"/>
                </a:lnTo>
                <a:lnTo>
                  <a:pt x="188515" y="1098657"/>
                </a:lnTo>
                <a:lnTo>
                  <a:pt x="157872" y="1065814"/>
                </a:lnTo>
                <a:lnTo>
                  <a:pt x="129556" y="1030892"/>
                </a:lnTo>
                <a:lnTo>
                  <a:pt x="103693" y="994017"/>
                </a:lnTo>
                <a:lnTo>
                  <a:pt x="80406" y="955312"/>
                </a:lnTo>
                <a:lnTo>
                  <a:pt x="59820" y="914904"/>
                </a:lnTo>
                <a:lnTo>
                  <a:pt x="42060" y="872915"/>
                </a:lnTo>
                <a:lnTo>
                  <a:pt x="27250" y="829472"/>
                </a:lnTo>
                <a:lnTo>
                  <a:pt x="15515" y="784697"/>
                </a:lnTo>
                <a:lnTo>
                  <a:pt x="6978" y="738717"/>
                </a:lnTo>
                <a:lnTo>
                  <a:pt x="1765" y="691655"/>
                </a:lnTo>
                <a:lnTo>
                  <a:pt x="0" y="643635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700009" y="3947414"/>
            <a:ext cx="91186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GATS-minus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85863" y="1570863"/>
            <a:ext cx="1287145" cy="1287145"/>
          </a:xfrm>
          <a:custGeom>
            <a:avLst/>
            <a:gdLst/>
            <a:ahLst/>
            <a:cxnLst/>
            <a:rect l="l" t="t" r="r" b="b"/>
            <a:pathLst>
              <a:path w="1287145" h="1287145">
                <a:moveTo>
                  <a:pt x="643597" y="0"/>
                </a:moveTo>
                <a:lnTo>
                  <a:pt x="595564" y="1765"/>
                </a:lnTo>
                <a:lnTo>
                  <a:pt x="548489" y="6978"/>
                </a:lnTo>
                <a:lnTo>
                  <a:pt x="502497" y="15514"/>
                </a:lnTo>
                <a:lnTo>
                  <a:pt x="457714" y="27249"/>
                </a:lnTo>
                <a:lnTo>
                  <a:pt x="414263" y="42059"/>
                </a:lnTo>
                <a:lnTo>
                  <a:pt x="372268" y="59818"/>
                </a:lnTo>
                <a:lnTo>
                  <a:pt x="331855" y="80402"/>
                </a:lnTo>
                <a:lnTo>
                  <a:pt x="293147" y="103686"/>
                </a:lnTo>
                <a:lnTo>
                  <a:pt x="256269" y="129547"/>
                </a:lnTo>
                <a:lnTo>
                  <a:pt x="221345" y="157860"/>
                </a:lnTo>
                <a:lnTo>
                  <a:pt x="188501" y="188499"/>
                </a:lnTo>
                <a:lnTo>
                  <a:pt x="157859" y="221341"/>
                </a:lnTo>
                <a:lnTo>
                  <a:pt x="129546" y="256261"/>
                </a:lnTo>
                <a:lnTo>
                  <a:pt x="103684" y="293135"/>
                </a:lnTo>
                <a:lnTo>
                  <a:pt x="80399" y="331838"/>
                </a:lnTo>
                <a:lnTo>
                  <a:pt x="59815" y="372245"/>
                </a:lnTo>
                <a:lnTo>
                  <a:pt x="42057" y="414232"/>
                </a:lnTo>
                <a:lnTo>
                  <a:pt x="27248" y="457674"/>
                </a:lnTo>
                <a:lnTo>
                  <a:pt x="15513" y="502448"/>
                </a:lnTo>
                <a:lnTo>
                  <a:pt x="6978" y="548428"/>
                </a:lnTo>
                <a:lnTo>
                  <a:pt x="1765" y="595489"/>
                </a:lnTo>
                <a:lnTo>
                  <a:pt x="0" y="643509"/>
                </a:lnTo>
                <a:lnTo>
                  <a:pt x="1765" y="691544"/>
                </a:lnTo>
                <a:lnTo>
                  <a:pt x="6978" y="738621"/>
                </a:lnTo>
                <a:lnTo>
                  <a:pt x="15513" y="784614"/>
                </a:lnTo>
                <a:lnTo>
                  <a:pt x="27248" y="829400"/>
                </a:lnTo>
                <a:lnTo>
                  <a:pt x="42057" y="872854"/>
                </a:lnTo>
                <a:lnTo>
                  <a:pt x="59815" y="914850"/>
                </a:lnTo>
                <a:lnTo>
                  <a:pt x="80399" y="955266"/>
                </a:lnTo>
                <a:lnTo>
                  <a:pt x="103684" y="993976"/>
                </a:lnTo>
                <a:lnTo>
                  <a:pt x="129546" y="1030856"/>
                </a:lnTo>
                <a:lnTo>
                  <a:pt x="157859" y="1065782"/>
                </a:lnTo>
                <a:lnTo>
                  <a:pt x="188501" y="1098629"/>
                </a:lnTo>
                <a:lnTo>
                  <a:pt x="221345" y="1129272"/>
                </a:lnTo>
                <a:lnTo>
                  <a:pt x="256269" y="1157588"/>
                </a:lnTo>
                <a:lnTo>
                  <a:pt x="293147" y="1183451"/>
                </a:lnTo>
                <a:lnTo>
                  <a:pt x="331855" y="1206738"/>
                </a:lnTo>
                <a:lnTo>
                  <a:pt x="372268" y="1227324"/>
                </a:lnTo>
                <a:lnTo>
                  <a:pt x="414263" y="1245084"/>
                </a:lnTo>
                <a:lnTo>
                  <a:pt x="457714" y="1259894"/>
                </a:lnTo>
                <a:lnTo>
                  <a:pt x="502497" y="1271629"/>
                </a:lnTo>
                <a:lnTo>
                  <a:pt x="548489" y="1280166"/>
                </a:lnTo>
                <a:lnTo>
                  <a:pt x="595564" y="1285379"/>
                </a:lnTo>
                <a:lnTo>
                  <a:pt x="643597" y="1287145"/>
                </a:lnTo>
                <a:lnTo>
                  <a:pt x="691632" y="1285379"/>
                </a:lnTo>
                <a:lnTo>
                  <a:pt x="738707" y="1280166"/>
                </a:lnTo>
                <a:lnTo>
                  <a:pt x="784697" y="1271629"/>
                </a:lnTo>
                <a:lnTo>
                  <a:pt x="829478" y="1259894"/>
                </a:lnTo>
                <a:lnTo>
                  <a:pt x="872926" y="1245084"/>
                </a:lnTo>
                <a:lnTo>
                  <a:pt x="914916" y="1227324"/>
                </a:lnTo>
                <a:lnTo>
                  <a:pt x="955325" y="1206738"/>
                </a:lnTo>
                <a:lnTo>
                  <a:pt x="994027" y="1183451"/>
                </a:lnTo>
                <a:lnTo>
                  <a:pt x="1030899" y="1157588"/>
                </a:lnTo>
                <a:lnTo>
                  <a:pt x="1065816" y="1129272"/>
                </a:lnTo>
                <a:lnTo>
                  <a:pt x="1098654" y="1098629"/>
                </a:lnTo>
                <a:lnTo>
                  <a:pt x="1129289" y="1065782"/>
                </a:lnTo>
                <a:lnTo>
                  <a:pt x="1157596" y="1030856"/>
                </a:lnTo>
                <a:lnTo>
                  <a:pt x="1183451" y="993976"/>
                </a:lnTo>
                <a:lnTo>
                  <a:pt x="1206730" y="955266"/>
                </a:lnTo>
                <a:lnTo>
                  <a:pt x="1227309" y="914850"/>
                </a:lnTo>
                <a:lnTo>
                  <a:pt x="1245062" y="872854"/>
                </a:lnTo>
                <a:lnTo>
                  <a:pt x="1259867" y="829400"/>
                </a:lnTo>
                <a:lnTo>
                  <a:pt x="1271598" y="784614"/>
                </a:lnTo>
                <a:lnTo>
                  <a:pt x="1280131" y="738621"/>
                </a:lnTo>
                <a:lnTo>
                  <a:pt x="1285342" y="691544"/>
                </a:lnTo>
                <a:lnTo>
                  <a:pt x="1287106" y="643509"/>
                </a:lnTo>
                <a:lnTo>
                  <a:pt x="1285342" y="595489"/>
                </a:lnTo>
                <a:lnTo>
                  <a:pt x="1280131" y="548428"/>
                </a:lnTo>
                <a:lnTo>
                  <a:pt x="1271598" y="502448"/>
                </a:lnTo>
                <a:lnTo>
                  <a:pt x="1259867" y="457674"/>
                </a:lnTo>
                <a:lnTo>
                  <a:pt x="1245062" y="414232"/>
                </a:lnTo>
                <a:lnTo>
                  <a:pt x="1227309" y="372245"/>
                </a:lnTo>
                <a:lnTo>
                  <a:pt x="1206730" y="331838"/>
                </a:lnTo>
                <a:lnTo>
                  <a:pt x="1183451" y="293135"/>
                </a:lnTo>
                <a:lnTo>
                  <a:pt x="1157596" y="256261"/>
                </a:lnTo>
                <a:lnTo>
                  <a:pt x="1129289" y="221341"/>
                </a:lnTo>
                <a:lnTo>
                  <a:pt x="1098654" y="188499"/>
                </a:lnTo>
                <a:lnTo>
                  <a:pt x="1065816" y="157860"/>
                </a:lnTo>
                <a:lnTo>
                  <a:pt x="1030899" y="129547"/>
                </a:lnTo>
                <a:lnTo>
                  <a:pt x="994027" y="103686"/>
                </a:lnTo>
                <a:lnTo>
                  <a:pt x="955325" y="80402"/>
                </a:lnTo>
                <a:lnTo>
                  <a:pt x="914916" y="59818"/>
                </a:lnTo>
                <a:lnTo>
                  <a:pt x="872926" y="42059"/>
                </a:lnTo>
                <a:lnTo>
                  <a:pt x="829478" y="27249"/>
                </a:lnTo>
                <a:lnTo>
                  <a:pt x="784697" y="15514"/>
                </a:lnTo>
                <a:lnTo>
                  <a:pt x="738707" y="6978"/>
                </a:lnTo>
                <a:lnTo>
                  <a:pt x="691632" y="1765"/>
                </a:lnTo>
                <a:lnTo>
                  <a:pt x="643597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75436" y="2017013"/>
            <a:ext cx="906144" cy="396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 marR="5080" indent="-7620">
              <a:lnSpc>
                <a:spcPts val="1490"/>
              </a:lnSpc>
            </a:pPr>
            <a:r>
              <a:rPr sz="1350" b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350" b="1" spc="-2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350" b="1" spc="-2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350" b="1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350" b="1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350" b="1" dirty="0">
                <a:solidFill>
                  <a:srgbClr val="FFFFFF"/>
                </a:solidFill>
                <a:latin typeface="Calibri"/>
                <a:cs typeface="Calibri"/>
              </a:rPr>
              <a:t>titions-  schutz &amp;</a:t>
            </a:r>
            <a:r>
              <a:rPr sz="1350" b="1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50" b="1" dirty="0">
                <a:solidFill>
                  <a:srgbClr val="FFFFFF"/>
                </a:solidFill>
                <a:latin typeface="Calibri"/>
                <a:cs typeface="Calibri"/>
              </a:rPr>
              <a:t>ICS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012810" y="1427861"/>
            <a:ext cx="1287145" cy="1287145"/>
          </a:xfrm>
          <a:custGeom>
            <a:avLst/>
            <a:gdLst/>
            <a:ahLst/>
            <a:cxnLst/>
            <a:rect l="l" t="t" r="r" b="b"/>
            <a:pathLst>
              <a:path w="1287145" h="1287145">
                <a:moveTo>
                  <a:pt x="643636" y="0"/>
                </a:moveTo>
                <a:lnTo>
                  <a:pt x="595600" y="1764"/>
                </a:lnTo>
                <a:lnTo>
                  <a:pt x="548523" y="6975"/>
                </a:lnTo>
                <a:lnTo>
                  <a:pt x="502530" y="15508"/>
                </a:lnTo>
                <a:lnTo>
                  <a:pt x="457744" y="27239"/>
                </a:lnTo>
                <a:lnTo>
                  <a:pt x="414290" y="42044"/>
                </a:lnTo>
                <a:lnTo>
                  <a:pt x="372294" y="59797"/>
                </a:lnTo>
                <a:lnTo>
                  <a:pt x="331878" y="80375"/>
                </a:lnTo>
                <a:lnTo>
                  <a:pt x="293168" y="103654"/>
                </a:lnTo>
                <a:lnTo>
                  <a:pt x="256288" y="129510"/>
                </a:lnTo>
                <a:lnTo>
                  <a:pt x="221362" y="157817"/>
                </a:lnTo>
                <a:lnTo>
                  <a:pt x="188515" y="188452"/>
                </a:lnTo>
                <a:lnTo>
                  <a:pt x="157872" y="221290"/>
                </a:lnTo>
                <a:lnTo>
                  <a:pt x="129556" y="256207"/>
                </a:lnTo>
                <a:lnTo>
                  <a:pt x="103693" y="293079"/>
                </a:lnTo>
                <a:lnTo>
                  <a:pt x="80406" y="331781"/>
                </a:lnTo>
                <a:lnTo>
                  <a:pt x="59820" y="372190"/>
                </a:lnTo>
                <a:lnTo>
                  <a:pt x="42060" y="414180"/>
                </a:lnTo>
                <a:lnTo>
                  <a:pt x="27250" y="457628"/>
                </a:lnTo>
                <a:lnTo>
                  <a:pt x="15515" y="502409"/>
                </a:lnTo>
                <a:lnTo>
                  <a:pt x="6978" y="548399"/>
                </a:lnTo>
                <a:lnTo>
                  <a:pt x="1765" y="595474"/>
                </a:lnTo>
                <a:lnTo>
                  <a:pt x="0" y="643509"/>
                </a:lnTo>
                <a:lnTo>
                  <a:pt x="1765" y="691544"/>
                </a:lnTo>
                <a:lnTo>
                  <a:pt x="6978" y="738621"/>
                </a:lnTo>
                <a:lnTo>
                  <a:pt x="15515" y="784614"/>
                </a:lnTo>
                <a:lnTo>
                  <a:pt x="27250" y="829400"/>
                </a:lnTo>
                <a:lnTo>
                  <a:pt x="42060" y="872854"/>
                </a:lnTo>
                <a:lnTo>
                  <a:pt x="59820" y="914850"/>
                </a:lnTo>
                <a:lnTo>
                  <a:pt x="80406" y="955266"/>
                </a:lnTo>
                <a:lnTo>
                  <a:pt x="103693" y="993976"/>
                </a:lnTo>
                <a:lnTo>
                  <a:pt x="129556" y="1030856"/>
                </a:lnTo>
                <a:lnTo>
                  <a:pt x="157872" y="1065782"/>
                </a:lnTo>
                <a:lnTo>
                  <a:pt x="188515" y="1098629"/>
                </a:lnTo>
                <a:lnTo>
                  <a:pt x="221362" y="1129272"/>
                </a:lnTo>
                <a:lnTo>
                  <a:pt x="256288" y="1157588"/>
                </a:lnTo>
                <a:lnTo>
                  <a:pt x="293168" y="1183451"/>
                </a:lnTo>
                <a:lnTo>
                  <a:pt x="331878" y="1206738"/>
                </a:lnTo>
                <a:lnTo>
                  <a:pt x="372294" y="1227324"/>
                </a:lnTo>
                <a:lnTo>
                  <a:pt x="414290" y="1245084"/>
                </a:lnTo>
                <a:lnTo>
                  <a:pt x="457744" y="1259894"/>
                </a:lnTo>
                <a:lnTo>
                  <a:pt x="502530" y="1271629"/>
                </a:lnTo>
                <a:lnTo>
                  <a:pt x="548523" y="1280166"/>
                </a:lnTo>
                <a:lnTo>
                  <a:pt x="595600" y="1285379"/>
                </a:lnTo>
                <a:lnTo>
                  <a:pt x="643636" y="1287145"/>
                </a:lnTo>
                <a:lnTo>
                  <a:pt x="691670" y="1285379"/>
                </a:lnTo>
                <a:lnTo>
                  <a:pt x="738745" y="1280166"/>
                </a:lnTo>
                <a:lnTo>
                  <a:pt x="784735" y="1271629"/>
                </a:lnTo>
                <a:lnTo>
                  <a:pt x="829516" y="1259894"/>
                </a:lnTo>
                <a:lnTo>
                  <a:pt x="872964" y="1245084"/>
                </a:lnTo>
                <a:lnTo>
                  <a:pt x="914954" y="1227324"/>
                </a:lnTo>
                <a:lnTo>
                  <a:pt x="955363" y="1206738"/>
                </a:lnTo>
                <a:lnTo>
                  <a:pt x="994065" y="1183451"/>
                </a:lnTo>
                <a:lnTo>
                  <a:pt x="1030937" y="1157588"/>
                </a:lnTo>
                <a:lnTo>
                  <a:pt x="1065854" y="1129272"/>
                </a:lnTo>
                <a:lnTo>
                  <a:pt x="1098692" y="1098629"/>
                </a:lnTo>
                <a:lnTo>
                  <a:pt x="1129327" y="1065782"/>
                </a:lnTo>
                <a:lnTo>
                  <a:pt x="1157634" y="1030856"/>
                </a:lnTo>
                <a:lnTo>
                  <a:pt x="1183490" y="993976"/>
                </a:lnTo>
                <a:lnTo>
                  <a:pt x="1206769" y="955266"/>
                </a:lnTo>
                <a:lnTo>
                  <a:pt x="1227347" y="914850"/>
                </a:lnTo>
                <a:lnTo>
                  <a:pt x="1245100" y="872854"/>
                </a:lnTo>
                <a:lnTo>
                  <a:pt x="1259905" y="829400"/>
                </a:lnTo>
                <a:lnTo>
                  <a:pt x="1271636" y="784614"/>
                </a:lnTo>
                <a:lnTo>
                  <a:pt x="1280169" y="738621"/>
                </a:lnTo>
                <a:lnTo>
                  <a:pt x="1285380" y="691544"/>
                </a:lnTo>
                <a:lnTo>
                  <a:pt x="1287145" y="643509"/>
                </a:lnTo>
                <a:lnTo>
                  <a:pt x="1285380" y="595474"/>
                </a:lnTo>
                <a:lnTo>
                  <a:pt x="1280169" y="548399"/>
                </a:lnTo>
                <a:lnTo>
                  <a:pt x="1271636" y="502409"/>
                </a:lnTo>
                <a:lnTo>
                  <a:pt x="1259905" y="457628"/>
                </a:lnTo>
                <a:lnTo>
                  <a:pt x="1245100" y="414180"/>
                </a:lnTo>
                <a:lnTo>
                  <a:pt x="1227347" y="372190"/>
                </a:lnTo>
                <a:lnTo>
                  <a:pt x="1206769" y="331781"/>
                </a:lnTo>
                <a:lnTo>
                  <a:pt x="1183490" y="293079"/>
                </a:lnTo>
                <a:lnTo>
                  <a:pt x="1157634" y="256207"/>
                </a:lnTo>
                <a:lnTo>
                  <a:pt x="1129327" y="221290"/>
                </a:lnTo>
                <a:lnTo>
                  <a:pt x="1098692" y="188452"/>
                </a:lnTo>
                <a:lnTo>
                  <a:pt x="1065854" y="157817"/>
                </a:lnTo>
                <a:lnTo>
                  <a:pt x="1030937" y="129510"/>
                </a:lnTo>
                <a:lnTo>
                  <a:pt x="994065" y="103654"/>
                </a:lnTo>
                <a:lnTo>
                  <a:pt x="955363" y="80375"/>
                </a:lnTo>
                <a:lnTo>
                  <a:pt x="914954" y="59797"/>
                </a:lnTo>
                <a:lnTo>
                  <a:pt x="872964" y="42044"/>
                </a:lnTo>
                <a:lnTo>
                  <a:pt x="829516" y="27239"/>
                </a:lnTo>
                <a:lnTo>
                  <a:pt x="784735" y="15508"/>
                </a:lnTo>
                <a:lnTo>
                  <a:pt x="738745" y="6975"/>
                </a:lnTo>
                <a:lnTo>
                  <a:pt x="691670" y="1764"/>
                </a:lnTo>
                <a:lnTo>
                  <a:pt x="643636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12810" y="1427861"/>
            <a:ext cx="1287145" cy="1287145"/>
          </a:xfrm>
          <a:custGeom>
            <a:avLst/>
            <a:gdLst/>
            <a:ahLst/>
            <a:cxnLst/>
            <a:rect l="l" t="t" r="r" b="b"/>
            <a:pathLst>
              <a:path w="1287145" h="1287145">
                <a:moveTo>
                  <a:pt x="0" y="643509"/>
                </a:moveTo>
                <a:lnTo>
                  <a:pt x="1765" y="595474"/>
                </a:lnTo>
                <a:lnTo>
                  <a:pt x="6978" y="548399"/>
                </a:lnTo>
                <a:lnTo>
                  <a:pt x="15515" y="502409"/>
                </a:lnTo>
                <a:lnTo>
                  <a:pt x="27250" y="457628"/>
                </a:lnTo>
                <a:lnTo>
                  <a:pt x="42060" y="414180"/>
                </a:lnTo>
                <a:lnTo>
                  <a:pt x="59820" y="372190"/>
                </a:lnTo>
                <a:lnTo>
                  <a:pt x="80406" y="331781"/>
                </a:lnTo>
                <a:lnTo>
                  <a:pt x="103693" y="293079"/>
                </a:lnTo>
                <a:lnTo>
                  <a:pt x="129556" y="256207"/>
                </a:lnTo>
                <a:lnTo>
                  <a:pt x="157872" y="221290"/>
                </a:lnTo>
                <a:lnTo>
                  <a:pt x="188515" y="188452"/>
                </a:lnTo>
                <a:lnTo>
                  <a:pt x="221362" y="157817"/>
                </a:lnTo>
                <a:lnTo>
                  <a:pt x="256288" y="129510"/>
                </a:lnTo>
                <a:lnTo>
                  <a:pt x="293168" y="103654"/>
                </a:lnTo>
                <a:lnTo>
                  <a:pt x="331878" y="80375"/>
                </a:lnTo>
                <a:lnTo>
                  <a:pt x="372294" y="59797"/>
                </a:lnTo>
                <a:lnTo>
                  <a:pt x="414290" y="42044"/>
                </a:lnTo>
                <a:lnTo>
                  <a:pt x="457744" y="27239"/>
                </a:lnTo>
                <a:lnTo>
                  <a:pt x="502530" y="15508"/>
                </a:lnTo>
                <a:lnTo>
                  <a:pt x="548523" y="6975"/>
                </a:lnTo>
                <a:lnTo>
                  <a:pt x="595600" y="1764"/>
                </a:lnTo>
                <a:lnTo>
                  <a:pt x="643636" y="0"/>
                </a:lnTo>
                <a:lnTo>
                  <a:pt x="691670" y="1764"/>
                </a:lnTo>
                <a:lnTo>
                  <a:pt x="738745" y="6975"/>
                </a:lnTo>
                <a:lnTo>
                  <a:pt x="784735" y="15508"/>
                </a:lnTo>
                <a:lnTo>
                  <a:pt x="829516" y="27239"/>
                </a:lnTo>
                <a:lnTo>
                  <a:pt x="872964" y="42044"/>
                </a:lnTo>
                <a:lnTo>
                  <a:pt x="914954" y="59797"/>
                </a:lnTo>
                <a:lnTo>
                  <a:pt x="955363" y="80375"/>
                </a:lnTo>
                <a:lnTo>
                  <a:pt x="994065" y="103654"/>
                </a:lnTo>
                <a:lnTo>
                  <a:pt x="1030937" y="129510"/>
                </a:lnTo>
                <a:lnTo>
                  <a:pt x="1065854" y="157817"/>
                </a:lnTo>
                <a:lnTo>
                  <a:pt x="1098692" y="188452"/>
                </a:lnTo>
                <a:lnTo>
                  <a:pt x="1129327" y="221290"/>
                </a:lnTo>
                <a:lnTo>
                  <a:pt x="1157634" y="256207"/>
                </a:lnTo>
                <a:lnTo>
                  <a:pt x="1183490" y="293079"/>
                </a:lnTo>
                <a:lnTo>
                  <a:pt x="1206769" y="331781"/>
                </a:lnTo>
                <a:lnTo>
                  <a:pt x="1227347" y="372190"/>
                </a:lnTo>
                <a:lnTo>
                  <a:pt x="1245100" y="414180"/>
                </a:lnTo>
                <a:lnTo>
                  <a:pt x="1259905" y="457628"/>
                </a:lnTo>
                <a:lnTo>
                  <a:pt x="1271636" y="502409"/>
                </a:lnTo>
                <a:lnTo>
                  <a:pt x="1280169" y="548399"/>
                </a:lnTo>
                <a:lnTo>
                  <a:pt x="1285380" y="595474"/>
                </a:lnTo>
                <a:lnTo>
                  <a:pt x="1287145" y="643509"/>
                </a:lnTo>
                <a:lnTo>
                  <a:pt x="1285380" y="691544"/>
                </a:lnTo>
                <a:lnTo>
                  <a:pt x="1280169" y="738621"/>
                </a:lnTo>
                <a:lnTo>
                  <a:pt x="1271636" y="784614"/>
                </a:lnTo>
                <a:lnTo>
                  <a:pt x="1259905" y="829400"/>
                </a:lnTo>
                <a:lnTo>
                  <a:pt x="1245100" y="872854"/>
                </a:lnTo>
                <a:lnTo>
                  <a:pt x="1227347" y="914850"/>
                </a:lnTo>
                <a:lnTo>
                  <a:pt x="1206769" y="955266"/>
                </a:lnTo>
                <a:lnTo>
                  <a:pt x="1183490" y="993976"/>
                </a:lnTo>
                <a:lnTo>
                  <a:pt x="1157634" y="1030856"/>
                </a:lnTo>
                <a:lnTo>
                  <a:pt x="1129327" y="1065782"/>
                </a:lnTo>
                <a:lnTo>
                  <a:pt x="1098692" y="1098629"/>
                </a:lnTo>
                <a:lnTo>
                  <a:pt x="1065854" y="1129272"/>
                </a:lnTo>
                <a:lnTo>
                  <a:pt x="1030937" y="1157588"/>
                </a:lnTo>
                <a:lnTo>
                  <a:pt x="994065" y="1183451"/>
                </a:lnTo>
                <a:lnTo>
                  <a:pt x="955363" y="1206738"/>
                </a:lnTo>
                <a:lnTo>
                  <a:pt x="914954" y="1227324"/>
                </a:lnTo>
                <a:lnTo>
                  <a:pt x="872964" y="1245084"/>
                </a:lnTo>
                <a:lnTo>
                  <a:pt x="829516" y="1259894"/>
                </a:lnTo>
                <a:lnTo>
                  <a:pt x="784735" y="1271629"/>
                </a:lnTo>
                <a:lnTo>
                  <a:pt x="738745" y="1280166"/>
                </a:lnTo>
                <a:lnTo>
                  <a:pt x="691670" y="1285379"/>
                </a:lnTo>
                <a:lnTo>
                  <a:pt x="643636" y="1287145"/>
                </a:lnTo>
                <a:lnTo>
                  <a:pt x="595600" y="1285379"/>
                </a:lnTo>
                <a:lnTo>
                  <a:pt x="548523" y="1280166"/>
                </a:lnTo>
                <a:lnTo>
                  <a:pt x="502530" y="1271629"/>
                </a:lnTo>
                <a:lnTo>
                  <a:pt x="457744" y="1259894"/>
                </a:lnTo>
                <a:lnTo>
                  <a:pt x="414290" y="1245084"/>
                </a:lnTo>
                <a:lnTo>
                  <a:pt x="372294" y="1227324"/>
                </a:lnTo>
                <a:lnTo>
                  <a:pt x="331878" y="1206738"/>
                </a:lnTo>
                <a:lnTo>
                  <a:pt x="293168" y="1183451"/>
                </a:lnTo>
                <a:lnTo>
                  <a:pt x="256288" y="1157588"/>
                </a:lnTo>
                <a:lnTo>
                  <a:pt x="221362" y="1129272"/>
                </a:lnTo>
                <a:lnTo>
                  <a:pt x="188515" y="1098629"/>
                </a:lnTo>
                <a:lnTo>
                  <a:pt x="157872" y="1065782"/>
                </a:lnTo>
                <a:lnTo>
                  <a:pt x="129556" y="1030856"/>
                </a:lnTo>
                <a:lnTo>
                  <a:pt x="103693" y="993976"/>
                </a:lnTo>
                <a:lnTo>
                  <a:pt x="80406" y="955266"/>
                </a:lnTo>
                <a:lnTo>
                  <a:pt x="59820" y="914850"/>
                </a:lnTo>
                <a:lnTo>
                  <a:pt x="42060" y="872854"/>
                </a:lnTo>
                <a:lnTo>
                  <a:pt x="27250" y="829400"/>
                </a:lnTo>
                <a:lnTo>
                  <a:pt x="15515" y="784614"/>
                </a:lnTo>
                <a:lnTo>
                  <a:pt x="6978" y="738621"/>
                </a:lnTo>
                <a:lnTo>
                  <a:pt x="1765" y="691544"/>
                </a:lnTo>
                <a:lnTo>
                  <a:pt x="0" y="64350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8220202" y="1868042"/>
            <a:ext cx="875030" cy="408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marR="5080" indent="-140335">
              <a:lnSpc>
                <a:spcPts val="1540"/>
              </a:lnSpc>
            </a:pP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Standstill</a:t>
            </a:r>
            <a:r>
              <a:rPr sz="140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&amp; 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Ratchet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62938" y="3687064"/>
            <a:ext cx="1287145" cy="1287145"/>
          </a:xfrm>
          <a:custGeom>
            <a:avLst/>
            <a:gdLst/>
            <a:ahLst/>
            <a:cxnLst/>
            <a:rect l="l" t="t" r="r" b="b"/>
            <a:pathLst>
              <a:path w="1287145" h="1287145">
                <a:moveTo>
                  <a:pt x="643636" y="0"/>
                </a:moveTo>
                <a:lnTo>
                  <a:pt x="595600" y="1764"/>
                </a:lnTo>
                <a:lnTo>
                  <a:pt x="548523" y="6975"/>
                </a:lnTo>
                <a:lnTo>
                  <a:pt x="502530" y="15508"/>
                </a:lnTo>
                <a:lnTo>
                  <a:pt x="457744" y="27239"/>
                </a:lnTo>
                <a:lnTo>
                  <a:pt x="414290" y="42044"/>
                </a:lnTo>
                <a:lnTo>
                  <a:pt x="372294" y="59797"/>
                </a:lnTo>
                <a:lnTo>
                  <a:pt x="331878" y="80375"/>
                </a:lnTo>
                <a:lnTo>
                  <a:pt x="293168" y="103654"/>
                </a:lnTo>
                <a:lnTo>
                  <a:pt x="256288" y="129510"/>
                </a:lnTo>
                <a:lnTo>
                  <a:pt x="221362" y="157817"/>
                </a:lnTo>
                <a:lnTo>
                  <a:pt x="188515" y="188452"/>
                </a:lnTo>
                <a:lnTo>
                  <a:pt x="157872" y="221290"/>
                </a:lnTo>
                <a:lnTo>
                  <a:pt x="129556" y="256207"/>
                </a:lnTo>
                <a:lnTo>
                  <a:pt x="103693" y="293079"/>
                </a:lnTo>
                <a:lnTo>
                  <a:pt x="80406" y="331781"/>
                </a:lnTo>
                <a:lnTo>
                  <a:pt x="59820" y="372190"/>
                </a:lnTo>
                <a:lnTo>
                  <a:pt x="42060" y="414180"/>
                </a:lnTo>
                <a:lnTo>
                  <a:pt x="27250" y="457628"/>
                </a:lnTo>
                <a:lnTo>
                  <a:pt x="15515" y="502409"/>
                </a:lnTo>
                <a:lnTo>
                  <a:pt x="6978" y="548399"/>
                </a:lnTo>
                <a:lnTo>
                  <a:pt x="1765" y="595474"/>
                </a:lnTo>
                <a:lnTo>
                  <a:pt x="0" y="643509"/>
                </a:lnTo>
                <a:lnTo>
                  <a:pt x="1765" y="691541"/>
                </a:lnTo>
                <a:lnTo>
                  <a:pt x="6978" y="738614"/>
                </a:lnTo>
                <a:lnTo>
                  <a:pt x="15515" y="784604"/>
                </a:lnTo>
                <a:lnTo>
                  <a:pt x="27250" y="829386"/>
                </a:lnTo>
                <a:lnTo>
                  <a:pt x="42060" y="872837"/>
                </a:lnTo>
                <a:lnTo>
                  <a:pt x="59820" y="914830"/>
                </a:lnTo>
                <a:lnTo>
                  <a:pt x="80406" y="955243"/>
                </a:lnTo>
                <a:lnTo>
                  <a:pt x="103693" y="993950"/>
                </a:lnTo>
                <a:lnTo>
                  <a:pt x="129556" y="1030827"/>
                </a:lnTo>
                <a:lnTo>
                  <a:pt x="157872" y="1065750"/>
                </a:lnTo>
                <a:lnTo>
                  <a:pt x="188515" y="1098594"/>
                </a:lnTo>
                <a:lnTo>
                  <a:pt x="221362" y="1129235"/>
                </a:lnTo>
                <a:lnTo>
                  <a:pt x="256288" y="1157548"/>
                </a:lnTo>
                <a:lnTo>
                  <a:pt x="293168" y="1183409"/>
                </a:lnTo>
                <a:lnTo>
                  <a:pt x="331878" y="1206694"/>
                </a:lnTo>
                <a:lnTo>
                  <a:pt x="372294" y="1227278"/>
                </a:lnTo>
                <a:lnTo>
                  <a:pt x="414290" y="1245037"/>
                </a:lnTo>
                <a:lnTo>
                  <a:pt x="457744" y="1259845"/>
                </a:lnTo>
                <a:lnTo>
                  <a:pt x="502530" y="1271580"/>
                </a:lnTo>
                <a:lnTo>
                  <a:pt x="548523" y="1280116"/>
                </a:lnTo>
                <a:lnTo>
                  <a:pt x="595600" y="1285328"/>
                </a:lnTo>
                <a:lnTo>
                  <a:pt x="643636" y="1287094"/>
                </a:lnTo>
                <a:lnTo>
                  <a:pt x="691655" y="1285328"/>
                </a:lnTo>
                <a:lnTo>
                  <a:pt x="738716" y="1280116"/>
                </a:lnTo>
                <a:lnTo>
                  <a:pt x="784696" y="1271580"/>
                </a:lnTo>
                <a:lnTo>
                  <a:pt x="829470" y="1259845"/>
                </a:lnTo>
                <a:lnTo>
                  <a:pt x="872912" y="1245037"/>
                </a:lnTo>
                <a:lnTo>
                  <a:pt x="914899" y="1227278"/>
                </a:lnTo>
                <a:lnTo>
                  <a:pt x="955306" y="1206694"/>
                </a:lnTo>
                <a:lnTo>
                  <a:pt x="994009" y="1183409"/>
                </a:lnTo>
                <a:lnTo>
                  <a:pt x="1030883" y="1157548"/>
                </a:lnTo>
                <a:lnTo>
                  <a:pt x="1065803" y="1129235"/>
                </a:lnTo>
                <a:lnTo>
                  <a:pt x="1098645" y="1098594"/>
                </a:lnTo>
                <a:lnTo>
                  <a:pt x="1129284" y="1065750"/>
                </a:lnTo>
                <a:lnTo>
                  <a:pt x="1157597" y="1030827"/>
                </a:lnTo>
                <a:lnTo>
                  <a:pt x="1183458" y="993950"/>
                </a:lnTo>
                <a:lnTo>
                  <a:pt x="1206742" y="955243"/>
                </a:lnTo>
                <a:lnTo>
                  <a:pt x="1227326" y="914830"/>
                </a:lnTo>
                <a:lnTo>
                  <a:pt x="1245085" y="872837"/>
                </a:lnTo>
                <a:lnTo>
                  <a:pt x="1259895" y="829386"/>
                </a:lnTo>
                <a:lnTo>
                  <a:pt x="1271630" y="784604"/>
                </a:lnTo>
                <a:lnTo>
                  <a:pt x="1280166" y="738614"/>
                </a:lnTo>
                <a:lnTo>
                  <a:pt x="1285379" y="691541"/>
                </a:lnTo>
                <a:lnTo>
                  <a:pt x="1287145" y="643509"/>
                </a:lnTo>
                <a:lnTo>
                  <a:pt x="1285379" y="595474"/>
                </a:lnTo>
                <a:lnTo>
                  <a:pt x="1280166" y="548399"/>
                </a:lnTo>
                <a:lnTo>
                  <a:pt x="1271630" y="502409"/>
                </a:lnTo>
                <a:lnTo>
                  <a:pt x="1259895" y="457628"/>
                </a:lnTo>
                <a:lnTo>
                  <a:pt x="1245085" y="414180"/>
                </a:lnTo>
                <a:lnTo>
                  <a:pt x="1227326" y="372190"/>
                </a:lnTo>
                <a:lnTo>
                  <a:pt x="1206742" y="331781"/>
                </a:lnTo>
                <a:lnTo>
                  <a:pt x="1183458" y="293079"/>
                </a:lnTo>
                <a:lnTo>
                  <a:pt x="1157597" y="256207"/>
                </a:lnTo>
                <a:lnTo>
                  <a:pt x="1129284" y="221290"/>
                </a:lnTo>
                <a:lnTo>
                  <a:pt x="1098645" y="188452"/>
                </a:lnTo>
                <a:lnTo>
                  <a:pt x="1065803" y="157817"/>
                </a:lnTo>
                <a:lnTo>
                  <a:pt x="1030883" y="129510"/>
                </a:lnTo>
                <a:lnTo>
                  <a:pt x="994009" y="103654"/>
                </a:lnTo>
                <a:lnTo>
                  <a:pt x="955306" y="80375"/>
                </a:lnTo>
                <a:lnTo>
                  <a:pt x="914899" y="59797"/>
                </a:lnTo>
                <a:lnTo>
                  <a:pt x="872912" y="42044"/>
                </a:lnTo>
                <a:lnTo>
                  <a:pt x="829470" y="27239"/>
                </a:lnTo>
                <a:lnTo>
                  <a:pt x="784696" y="15508"/>
                </a:lnTo>
                <a:lnTo>
                  <a:pt x="738716" y="6975"/>
                </a:lnTo>
                <a:lnTo>
                  <a:pt x="691655" y="1764"/>
                </a:lnTo>
                <a:lnTo>
                  <a:pt x="643636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864867" y="3929227"/>
            <a:ext cx="882015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40" algn="ctr">
              <a:lnSpc>
                <a:spcPct val="91500"/>
              </a:lnSpc>
            </a:pP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Blaupause 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für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TTIP?  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Testlabor? 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Hi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nt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ü</a:t>
            </a:r>
            <a:r>
              <a:rPr sz="1400" b="1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e?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719954" y="3865626"/>
            <a:ext cx="1287145" cy="1287145"/>
          </a:xfrm>
          <a:custGeom>
            <a:avLst/>
            <a:gdLst/>
            <a:ahLst/>
            <a:cxnLst/>
            <a:rect l="l" t="t" r="r" b="b"/>
            <a:pathLst>
              <a:path w="1287145" h="1287145">
                <a:moveTo>
                  <a:pt x="643636" y="0"/>
                </a:moveTo>
                <a:lnTo>
                  <a:pt x="595600" y="1765"/>
                </a:lnTo>
                <a:lnTo>
                  <a:pt x="548523" y="6978"/>
                </a:lnTo>
                <a:lnTo>
                  <a:pt x="502530" y="15514"/>
                </a:lnTo>
                <a:lnTo>
                  <a:pt x="457744" y="27250"/>
                </a:lnTo>
                <a:lnTo>
                  <a:pt x="414290" y="42059"/>
                </a:lnTo>
                <a:lnTo>
                  <a:pt x="372294" y="59818"/>
                </a:lnTo>
                <a:lnTo>
                  <a:pt x="331878" y="80403"/>
                </a:lnTo>
                <a:lnTo>
                  <a:pt x="293168" y="103688"/>
                </a:lnTo>
                <a:lnTo>
                  <a:pt x="256288" y="129550"/>
                </a:lnTo>
                <a:lnTo>
                  <a:pt x="221362" y="157863"/>
                </a:lnTo>
                <a:lnTo>
                  <a:pt x="188515" y="188504"/>
                </a:lnTo>
                <a:lnTo>
                  <a:pt x="157872" y="221348"/>
                </a:lnTo>
                <a:lnTo>
                  <a:pt x="129556" y="256269"/>
                </a:lnTo>
                <a:lnTo>
                  <a:pt x="103693" y="293145"/>
                </a:lnTo>
                <a:lnTo>
                  <a:pt x="80406" y="331850"/>
                </a:lnTo>
                <a:lnTo>
                  <a:pt x="59820" y="372259"/>
                </a:lnTo>
                <a:lnTo>
                  <a:pt x="42060" y="414249"/>
                </a:lnTo>
                <a:lnTo>
                  <a:pt x="27250" y="457695"/>
                </a:lnTo>
                <a:lnTo>
                  <a:pt x="15515" y="502472"/>
                </a:lnTo>
                <a:lnTo>
                  <a:pt x="6978" y="548456"/>
                </a:lnTo>
                <a:lnTo>
                  <a:pt x="1765" y="595523"/>
                </a:lnTo>
                <a:lnTo>
                  <a:pt x="0" y="643547"/>
                </a:lnTo>
                <a:lnTo>
                  <a:pt x="1765" y="691579"/>
                </a:lnTo>
                <a:lnTo>
                  <a:pt x="6978" y="738652"/>
                </a:lnTo>
                <a:lnTo>
                  <a:pt x="15515" y="784642"/>
                </a:lnTo>
                <a:lnTo>
                  <a:pt x="27250" y="829424"/>
                </a:lnTo>
                <a:lnTo>
                  <a:pt x="42060" y="872875"/>
                </a:lnTo>
                <a:lnTo>
                  <a:pt x="59820" y="914868"/>
                </a:lnTo>
                <a:lnTo>
                  <a:pt x="80406" y="955281"/>
                </a:lnTo>
                <a:lnTo>
                  <a:pt x="103693" y="993988"/>
                </a:lnTo>
                <a:lnTo>
                  <a:pt x="129556" y="1030865"/>
                </a:lnTo>
                <a:lnTo>
                  <a:pt x="157872" y="1065788"/>
                </a:lnTo>
                <a:lnTo>
                  <a:pt x="188515" y="1098632"/>
                </a:lnTo>
                <a:lnTo>
                  <a:pt x="221362" y="1129273"/>
                </a:lnTo>
                <a:lnTo>
                  <a:pt x="256288" y="1157586"/>
                </a:lnTo>
                <a:lnTo>
                  <a:pt x="293168" y="1183448"/>
                </a:lnTo>
                <a:lnTo>
                  <a:pt x="331878" y="1206732"/>
                </a:lnTo>
                <a:lnTo>
                  <a:pt x="372294" y="1227316"/>
                </a:lnTo>
                <a:lnTo>
                  <a:pt x="414290" y="1245075"/>
                </a:lnTo>
                <a:lnTo>
                  <a:pt x="457744" y="1259883"/>
                </a:lnTo>
                <a:lnTo>
                  <a:pt x="502530" y="1271618"/>
                </a:lnTo>
                <a:lnTo>
                  <a:pt x="548523" y="1280154"/>
                </a:lnTo>
                <a:lnTo>
                  <a:pt x="595600" y="1285367"/>
                </a:lnTo>
                <a:lnTo>
                  <a:pt x="643636" y="1287132"/>
                </a:lnTo>
                <a:lnTo>
                  <a:pt x="691655" y="1285367"/>
                </a:lnTo>
                <a:lnTo>
                  <a:pt x="738716" y="1280154"/>
                </a:lnTo>
                <a:lnTo>
                  <a:pt x="784696" y="1271618"/>
                </a:lnTo>
                <a:lnTo>
                  <a:pt x="829470" y="1259883"/>
                </a:lnTo>
                <a:lnTo>
                  <a:pt x="872912" y="1245075"/>
                </a:lnTo>
                <a:lnTo>
                  <a:pt x="914899" y="1227316"/>
                </a:lnTo>
                <a:lnTo>
                  <a:pt x="955306" y="1206732"/>
                </a:lnTo>
                <a:lnTo>
                  <a:pt x="994009" y="1183448"/>
                </a:lnTo>
                <a:lnTo>
                  <a:pt x="1030883" y="1157586"/>
                </a:lnTo>
                <a:lnTo>
                  <a:pt x="1065803" y="1129273"/>
                </a:lnTo>
                <a:lnTo>
                  <a:pt x="1098645" y="1098632"/>
                </a:lnTo>
                <a:lnTo>
                  <a:pt x="1129284" y="1065788"/>
                </a:lnTo>
                <a:lnTo>
                  <a:pt x="1157597" y="1030865"/>
                </a:lnTo>
                <a:lnTo>
                  <a:pt x="1183458" y="993988"/>
                </a:lnTo>
                <a:lnTo>
                  <a:pt x="1206742" y="955281"/>
                </a:lnTo>
                <a:lnTo>
                  <a:pt x="1227326" y="914868"/>
                </a:lnTo>
                <a:lnTo>
                  <a:pt x="1245085" y="872875"/>
                </a:lnTo>
                <a:lnTo>
                  <a:pt x="1259895" y="829424"/>
                </a:lnTo>
                <a:lnTo>
                  <a:pt x="1271630" y="784642"/>
                </a:lnTo>
                <a:lnTo>
                  <a:pt x="1280166" y="738652"/>
                </a:lnTo>
                <a:lnTo>
                  <a:pt x="1285379" y="691579"/>
                </a:lnTo>
                <a:lnTo>
                  <a:pt x="1287145" y="643547"/>
                </a:lnTo>
                <a:lnTo>
                  <a:pt x="1285379" y="595523"/>
                </a:lnTo>
                <a:lnTo>
                  <a:pt x="1280166" y="548456"/>
                </a:lnTo>
                <a:lnTo>
                  <a:pt x="1271630" y="502472"/>
                </a:lnTo>
                <a:lnTo>
                  <a:pt x="1259895" y="457695"/>
                </a:lnTo>
                <a:lnTo>
                  <a:pt x="1245085" y="414249"/>
                </a:lnTo>
                <a:lnTo>
                  <a:pt x="1227326" y="372259"/>
                </a:lnTo>
                <a:lnTo>
                  <a:pt x="1206742" y="331850"/>
                </a:lnTo>
                <a:lnTo>
                  <a:pt x="1183458" y="293145"/>
                </a:lnTo>
                <a:lnTo>
                  <a:pt x="1157597" y="256269"/>
                </a:lnTo>
                <a:lnTo>
                  <a:pt x="1129284" y="221348"/>
                </a:lnTo>
                <a:lnTo>
                  <a:pt x="1098645" y="188504"/>
                </a:lnTo>
                <a:lnTo>
                  <a:pt x="1065803" y="157863"/>
                </a:lnTo>
                <a:lnTo>
                  <a:pt x="1030883" y="129550"/>
                </a:lnTo>
                <a:lnTo>
                  <a:pt x="994009" y="103688"/>
                </a:lnTo>
                <a:lnTo>
                  <a:pt x="955306" y="80403"/>
                </a:lnTo>
                <a:lnTo>
                  <a:pt x="914899" y="59818"/>
                </a:lnTo>
                <a:lnTo>
                  <a:pt x="872912" y="42059"/>
                </a:lnTo>
                <a:lnTo>
                  <a:pt x="829470" y="27250"/>
                </a:lnTo>
                <a:lnTo>
                  <a:pt x="784696" y="15514"/>
                </a:lnTo>
                <a:lnTo>
                  <a:pt x="738716" y="6978"/>
                </a:lnTo>
                <a:lnTo>
                  <a:pt x="691655" y="1765"/>
                </a:lnTo>
                <a:lnTo>
                  <a:pt x="643636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913121" y="4312411"/>
            <a:ext cx="902335" cy="396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9370">
              <a:lnSpc>
                <a:spcPts val="1490"/>
              </a:lnSpc>
            </a:pPr>
            <a:r>
              <a:rPr sz="1350" b="1" spc="-5" dirty="0">
                <a:solidFill>
                  <a:srgbClr val="FFFFFF"/>
                </a:solidFill>
                <a:latin typeface="Calibri"/>
                <a:cs typeface="Calibri"/>
              </a:rPr>
              <a:t>Öffentliche  Besch</a:t>
            </a:r>
            <a:r>
              <a:rPr sz="1350" b="1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350" b="1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350" b="1" dirty="0">
                <a:solidFill>
                  <a:srgbClr val="FFFFFF"/>
                </a:solidFill>
                <a:latin typeface="Calibri"/>
                <a:cs typeface="Calibri"/>
              </a:rPr>
              <a:t>fu</a:t>
            </a:r>
            <a:r>
              <a:rPr sz="1350" b="1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350" b="1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199639" y="1057275"/>
            <a:ext cx="1287145" cy="1287145"/>
          </a:xfrm>
          <a:custGeom>
            <a:avLst/>
            <a:gdLst/>
            <a:ahLst/>
            <a:cxnLst/>
            <a:rect l="l" t="t" r="r" b="b"/>
            <a:pathLst>
              <a:path w="1287145" h="1287145">
                <a:moveTo>
                  <a:pt x="643636" y="0"/>
                </a:moveTo>
                <a:lnTo>
                  <a:pt x="595600" y="1765"/>
                </a:lnTo>
                <a:lnTo>
                  <a:pt x="548523" y="6978"/>
                </a:lnTo>
                <a:lnTo>
                  <a:pt x="502530" y="15515"/>
                </a:lnTo>
                <a:lnTo>
                  <a:pt x="457744" y="27250"/>
                </a:lnTo>
                <a:lnTo>
                  <a:pt x="414290" y="42060"/>
                </a:lnTo>
                <a:lnTo>
                  <a:pt x="372294" y="59820"/>
                </a:lnTo>
                <a:lnTo>
                  <a:pt x="331878" y="80406"/>
                </a:lnTo>
                <a:lnTo>
                  <a:pt x="293168" y="103693"/>
                </a:lnTo>
                <a:lnTo>
                  <a:pt x="256288" y="129556"/>
                </a:lnTo>
                <a:lnTo>
                  <a:pt x="221362" y="157872"/>
                </a:lnTo>
                <a:lnTo>
                  <a:pt x="188515" y="188515"/>
                </a:lnTo>
                <a:lnTo>
                  <a:pt x="157872" y="221362"/>
                </a:lnTo>
                <a:lnTo>
                  <a:pt x="129556" y="256288"/>
                </a:lnTo>
                <a:lnTo>
                  <a:pt x="103693" y="293168"/>
                </a:lnTo>
                <a:lnTo>
                  <a:pt x="80406" y="331878"/>
                </a:lnTo>
                <a:lnTo>
                  <a:pt x="59820" y="372294"/>
                </a:lnTo>
                <a:lnTo>
                  <a:pt x="42060" y="414290"/>
                </a:lnTo>
                <a:lnTo>
                  <a:pt x="27250" y="457744"/>
                </a:lnTo>
                <a:lnTo>
                  <a:pt x="15515" y="502530"/>
                </a:lnTo>
                <a:lnTo>
                  <a:pt x="6978" y="548523"/>
                </a:lnTo>
                <a:lnTo>
                  <a:pt x="1765" y="595600"/>
                </a:lnTo>
                <a:lnTo>
                  <a:pt x="0" y="643636"/>
                </a:lnTo>
                <a:lnTo>
                  <a:pt x="1765" y="691655"/>
                </a:lnTo>
                <a:lnTo>
                  <a:pt x="6978" y="738716"/>
                </a:lnTo>
                <a:lnTo>
                  <a:pt x="15515" y="784696"/>
                </a:lnTo>
                <a:lnTo>
                  <a:pt x="27250" y="829470"/>
                </a:lnTo>
                <a:lnTo>
                  <a:pt x="42060" y="872912"/>
                </a:lnTo>
                <a:lnTo>
                  <a:pt x="59820" y="914899"/>
                </a:lnTo>
                <a:lnTo>
                  <a:pt x="80406" y="955306"/>
                </a:lnTo>
                <a:lnTo>
                  <a:pt x="103693" y="994009"/>
                </a:lnTo>
                <a:lnTo>
                  <a:pt x="129556" y="1030883"/>
                </a:lnTo>
                <a:lnTo>
                  <a:pt x="157872" y="1065803"/>
                </a:lnTo>
                <a:lnTo>
                  <a:pt x="188515" y="1098645"/>
                </a:lnTo>
                <a:lnTo>
                  <a:pt x="221362" y="1129284"/>
                </a:lnTo>
                <a:lnTo>
                  <a:pt x="256288" y="1157597"/>
                </a:lnTo>
                <a:lnTo>
                  <a:pt x="293168" y="1183458"/>
                </a:lnTo>
                <a:lnTo>
                  <a:pt x="331878" y="1206742"/>
                </a:lnTo>
                <a:lnTo>
                  <a:pt x="372294" y="1227326"/>
                </a:lnTo>
                <a:lnTo>
                  <a:pt x="414290" y="1245085"/>
                </a:lnTo>
                <a:lnTo>
                  <a:pt x="457744" y="1259895"/>
                </a:lnTo>
                <a:lnTo>
                  <a:pt x="502530" y="1271630"/>
                </a:lnTo>
                <a:lnTo>
                  <a:pt x="548523" y="1280166"/>
                </a:lnTo>
                <a:lnTo>
                  <a:pt x="595600" y="1285379"/>
                </a:lnTo>
                <a:lnTo>
                  <a:pt x="643636" y="1287145"/>
                </a:lnTo>
                <a:lnTo>
                  <a:pt x="691670" y="1285379"/>
                </a:lnTo>
                <a:lnTo>
                  <a:pt x="738745" y="1280166"/>
                </a:lnTo>
                <a:lnTo>
                  <a:pt x="784735" y="1271630"/>
                </a:lnTo>
                <a:lnTo>
                  <a:pt x="829516" y="1259895"/>
                </a:lnTo>
                <a:lnTo>
                  <a:pt x="872964" y="1245085"/>
                </a:lnTo>
                <a:lnTo>
                  <a:pt x="914954" y="1227326"/>
                </a:lnTo>
                <a:lnTo>
                  <a:pt x="955363" y="1206742"/>
                </a:lnTo>
                <a:lnTo>
                  <a:pt x="994065" y="1183458"/>
                </a:lnTo>
                <a:lnTo>
                  <a:pt x="1030937" y="1157597"/>
                </a:lnTo>
                <a:lnTo>
                  <a:pt x="1065854" y="1129284"/>
                </a:lnTo>
                <a:lnTo>
                  <a:pt x="1098692" y="1098645"/>
                </a:lnTo>
                <a:lnTo>
                  <a:pt x="1129327" y="1065803"/>
                </a:lnTo>
                <a:lnTo>
                  <a:pt x="1157634" y="1030883"/>
                </a:lnTo>
                <a:lnTo>
                  <a:pt x="1183490" y="994009"/>
                </a:lnTo>
                <a:lnTo>
                  <a:pt x="1206769" y="955306"/>
                </a:lnTo>
                <a:lnTo>
                  <a:pt x="1227347" y="914899"/>
                </a:lnTo>
                <a:lnTo>
                  <a:pt x="1245100" y="872912"/>
                </a:lnTo>
                <a:lnTo>
                  <a:pt x="1259905" y="829470"/>
                </a:lnTo>
                <a:lnTo>
                  <a:pt x="1271636" y="784696"/>
                </a:lnTo>
                <a:lnTo>
                  <a:pt x="1280169" y="738716"/>
                </a:lnTo>
                <a:lnTo>
                  <a:pt x="1285380" y="691655"/>
                </a:lnTo>
                <a:lnTo>
                  <a:pt x="1287145" y="643636"/>
                </a:lnTo>
                <a:lnTo>
                  <a:pt x="1285380" y="595600"/>
                </a:lnTo>
                <a:lnTo>
                  <a:pt x="1280169" y="548523"/>
                </a:lnTo>
                <a:lnTo>
                  <a:pt x="1271636" y="502530"/>
                </a:lnTo>
                <a:lnTo>
                  <a:pt x="1259905" y="457744"/>
                </a:lnTo>
                <a:lnTo>
                  <a:pt x="1245100" y="414290"/>
                </a:lnTo>
                <a:lnTo>
                  <a:pt x="1227347" y="372294"/>
                </a:lnTo>
                <a:lnTo>
                  <a:pt x="1206769" y="331878"/>
                </a:lnTo>
                <a:lnTo>
                  <a:pt x="1183490" y="293168"/>
                </a:lnTo>
                <a:lnTo>
                  <a:pt x="1157634" y="256288"/>
                </a:lnTo>
                <a:lnTo>
                  <a:pt x="1129327" y="221362"/>
                </a:lnTo>
                <a:lnTo>
                  <a:pt x="1098692" y="188515"/>
                </a:lnTo>
                <a:lnTo>
                  <a:pt x="1065854" y="157872"/>
                </a:lnTo>
                <a:lnTo>
                  <a:pt x="1030937" y="129556"/>
                </a:lnTo>
                <a:lnTo>
                  <a:pt x="994065" y="103693"/>
                </a:lnTo>
                <a:lnTo>
                  <a:pt x="955363" y="80406"/>
                </a:lnTo>
                <a:lnTo>
                  <a:pt x="914954" y="59820"/>
                </a:lnTo>
                <a:lnTo>
                  <a:pt x="872964" y="42060"/>
                </a:lnTo>
                <a:lnTo>
                  <a:pt x="829516" y="27250"/>
                </a:lnTo>
                <a:lnTo>
                  <a:pt x="784735" y="15515"/>
                </a:lnTo>
                <a:lnTo>
                  <a:pt x="738745" y="6978"/>
                </a:lnTo>
                <a:lnTo>
                  <a:pt x="691670" y="1765"/>
                </a:lnTo>
                <a:lnTo>
                  <a:pt x="643636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99639" y="1057275"/>
            <a:ext cx="1287145" cy="1287145"/>
          </a:xfrm>
          <a:custGeom>
            <a:avLst/>
            <a:gdLst/>
            <a:ahLst/>
            <a:cxnLst/>
            <a:rect l="l" t="t" r="r" b="b"/>
            <a:pathLst>
              <a:path w="1287145" h="1287145">
                <a:moveTo>
                  <a:pt x="0" y="643636"/>
                </a:moveTo>
                <a:lnTo>
                  <a:pt x="1765" y="595600"/>
                </a:lnTo>
                <a:lnTo>
                  <a:pt x="6978" y="548523"/>
                </a:lnTo>
                <a:lnTo>
                  <a:pt x="15515" y="502530"/>
                </a:lnTo>
                <a:lnTo>
                  <a:pt x="27250" y="457744"/>
                </a:lnTo>
                <a:lnTo>
                  <a:pt x="42060" y="414290"/>
                </a:lnTo>
                <a:lnTo>
                  <a:pt x="59820" y="372294"/>
                </a:lnTo>
                <a:lnTo>
                  <a:pt x="80406" y="331878"/>
                </a:lnTo>
                <a:lnTo>
                  <a:pt x="103693" y="293168"/>
                </a:lnTo>
                <a:lnTo>
                  <a:pt x="129556" y="256288"/>
                </a:lnTo>
                <a:lnTo>
                  <a:pt x="157872" y="221362"/>
                </a:lnTo>
                <a:lnTo>
                  <a:pt x="188515" y="188515"/>
                </a:lnTo>
                <a:lnTo>
                  <a:pt x="221362" y="157872"/>
                </a:lnTo>
                <a:lnTo>
                  <a:pt x="256288" y="129556"/>
                </a:lnTo>
                <a:lnTo>
                  <a:pt x="293168" y="103693"/>
                </a:lnTo>
                <a:lnTo>
                  <a:pt x="331878" y="80406"/>
                </a:lnTo>
                <a:lnTo>
                  <a:pt x="372294" y="59820"/>
                </a:lnTo>
                <a:lnTo>
                  <a:pt x="414290" y="42060"/>
                </a:lnTo>
                <a:lnTo>
                  <a:pt x="457744" y="27250"/>
                </a:lnTo>
                <a:lnTo>
                  <a:pt x="502530" y="15515"/>
                </a:lnTo>
                <a:lnTo>
                  <a:pt x="548523" y="6978"/>
                </a:lnTo>
                <a:lnTo>
                  <a:pt x="595600" y="1765"/>
                </a:lnTo>
                <a:lnTo>
                  <a:pt x="643636" y="0"/>
                </a:lnTo>
                <a:lnTo>
                  <a:pt x="691670" y="1765"/>
                </a:lnTo>
                <a:lnTo>
                  <a:pt x="738745" y="6978"/>
                </a:lnTo>
                <a:lnTo>
                  <a:pt x="784735" y="15515"/>
                </a:lnTo>
                <a:lnTo>
                  <a:pt x="829516" y="27250"/>
                </a:lnTo>
                <a:lnTo>
                  <a:pt x="872964" y="42060"/>
                </a:lnTo>
                <a:lnTo>
                  <a:pt x="914954" y="59820"/>
                </a:lnTo>
                <a:lnTo>
                  <a:pt x="955363" y="80406"/>
                </a:lnTo>
                <a:lnTo>
                  <a:pt x="994065" y="103693"/>
                </a:lnTo>
                <a:lnTo>
                  <a:pt x="1030937" y="129556"/>
                </a:lnTo>
                <a:lnTo>
                  <a:pt x="1065854" y="157872"/>
                </a:lnTo>
                <a:lnTo>
                  <a:pt x="1098692" y="188515"/>
                </a:lnTo>
                <a:lnTo>
                  <a:pt x="1129327" y="221362"/>
                </a:lnTo>
                <a:lnTo>
                  <a:pt x="1157634" y="256288"/>
                </a:lnTo>
                <a:lnTo>
                  <a:pt x="1183490" y="293168"/>
                </a:lnTo>
                <a:lnTo>
                  <a:pt x="1206769" y="331878"/>
                </a:lnTo>
                <a:lnTo>
                  <a:pt x="1227347" y="372294"/>
                </a:lnTo>
                <a:lnTo>
                  <a:pt x="1245100" y="414290"/>
                </a:lnTo>
                <a:lnTo>
                  <a:pt x="1259905" y="457744"/>
                </a:lnTo>
                <a:lnTo>
                  <a:pt x="1271636" y="502530"/>
                </a:lnTo>
                <a:lnTo>
                  <a:pt x="1280169" y="548523"/>
                </a:lnTo>
                <a:lnTo>
                  <a:pt x="1285380" y="595600"/>
                </a:lnTo>
                <a:lnTo>
                  <a:pt x="1287145" y="643636"/>
                </a:lnTo>
                <a:lnTo>
                  <a:pt x="1285380" y="691655"/>
                </a:lnTo>
                <a:lnTo>
                  <a:pt x="1280169" y="738716"/>
                </a:lnTo>
                <a:lnTo>
                  <a:pt x="1271636" y="784696"/>
                </a:lnTo>
                <a:lnTo>
                  <a:pt x="1259905" y="829470"/>
                </a:lnTo>
                <a:lnTo>
                  <a:pt x="1245100" y="872912"/>
                </a:lnTo>
                <a:lnTo>
                  <a:pt x="1227347" y="914899"/>
                </a:lnTo>
                <a:lnTo>
                  <a:pt x="1206769" y="955306"/>
                </a:lnTo>
                <a:lnTo>
                  <a:pt x="1183490" y="994009"/>
                </a:lnTo>
                <a:lnTo>
                  <a:pt x="1157634" y="1030883"/>
                </a:lnTo>
                <a:lnTo>
                  <a:pt x="1129327" y="1065803"/>
                </a:lnTo>
                <a:lnTo>
                  <a:pt x="1098692" y="1098645"/>
                </a:lnTo>
                <a:lnTo>
                  <a:pt x="1065854" y="1129284"/>
                </a:lnTo>
                <a:lnTo>
                  <a:pt x="1030937" y="1157597"/>
                </a:lnTo>
                <a:lnTo>
                  <a:pt x="994065" y="1183458"/>
                </a:lnTo>
                <a:lnTo>
                  <a:pt x="955363" y="1206742"/>
                </a:lnTo>
                <a:lnTo>
                  <a:pt x="914954" y="1227326"/>
                </a:lnTo>
                <a:lnTo>
                  <a:pt x="872964" y="1245085"/>
                </a:lnTo>
                <a:lnTo>
                  <a:pt x="829516" y="1259895"/>
                </a:lnTo>
                <a:lnTo>
                  <a:pt x="784735" y="1271630"/>
                </a:lnTo>
                <a:lnTo>
                  <a:pt x="738745" y="1280166"/>
                </a:lnTo>
                <a:lnTo>
                  <a:pt x="691670" y="1285379"/>
                </a:lnTo>
                <a:lnTo>
                  <a:pt x="643636" y="1287145"/>
                </a:lnTo>
                <a:lnTo>
                  <a:pt x="595600" y="1285379"/>
                </a:lnTo>
                <a:lnTo>
                  <a:pt x="548523" y="1280166"/>
                </a:lnTo>
                <a:lnTo>
                  <a:pt x="502530" y="1271630"/>
                </a:lnTo>
                <a:lnTo>
                  <a:pt x="457744" y="1259895"/>
                </a:lnTo>
                <a:lnTo>
                  <a:pt x="414290" y="1245085"/>
                </a:lnTo>
                <a:lnTo>
                  <a:pt x="372294" y="1227326"/>
                </a:lnTo>
                <a:lnTo>
                  <a:pt x="331878" y="1206742"/>
                </a:lnTo>
                <a:lnTo>
                  <a:pt x="293168" y="1183458"/>
                </a:lnTo>
                <a:lnTo>
                  <a:pt x="256288" y="1157597"/>
                </a:lnTo>
                <a:lnTo>
                  <a:pt x="221362" y="1129284"/>
                </a:lnTo>
                <a:lnTo>
                  <a:pt x="188515" y="1098645"/>
                </a:lnTo>
                <a:lnTo>
                  <a:pt x="157872" y="1065803"/>
                </a:lnTo>
                <a:lnTo>
                  <a:pt x="129556" y="1030883"/>
                </a:lnTo>
                <a:lnTo>
                  <a:pt x="103693" y="994009"/>
                </a:lnTo>
                <a:lnTo>
                  <a:pt x="80406" y="955306"/>
                </a:lnTo>
                <a:lnTo>
                  <a:pt x="59820" y="914899"/>
                </a:lnTo>
                <a:lnTo>
                  <a:pt x="42060" y="872912"/>
                </a:lnTo>
                <a:lnTo>
                  <a:pt x="27250" y="829470"/>
                </a:lnTo>
                <a:lnTo>
                  <a:pt x="15515" y="784696"/>
                </a:lnTo>
                <a:lnTo>
                  <a:pt x="6978" y="738716"/>
                </a:lnTo>
                <a:lnTo>
                  <a:pt x="1765" y="691655"/>
                </a:lnTo>
                <a:lnTo>
                  <a:pt x="0" y="64363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389377" y="1409192"/>
            <a:ext cx="906144" cy="585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ts val="1490"/>
              </a:lnSpc>
            </a:pPr>
            <a:r>
              <a:rPr sz="1350" b="1" spc="-15" dirty="0">
                <a:solidFill>
                  <a:srgbClr val="FFFFFF"/>
                </a:solidFill>
                <a:latin typeface="Calibri"/>
                <a:cs typeface="Calibri"/>
              </a:rPr>
              <a:t>Weiter  </a:t>
            </a:r>
            <a:r>
              <a:rPr sz="1350" b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350" b="1" spc="-2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350" b="1" spc="-2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350" b="1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350" b="1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350" b="1" dirty="0">
                <a:solidFill>
                  <a:srgbClr val="FFFFFF"/>
                </a:solidFill>
                <a:latin typeface="Calibri"/>
                <a:cs typeface="Calibri"/>
              </a:rPr>
              <a:t>titions-  begriff</a:t>
            </a:r>
            <a:endParaRPr sz="135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SEITE</a:t>
            </a:r>
            <a:r>
              <a:rPr spc="-90" dirty="0"/>
              <a:t> </a:t>
            </a: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MAYR, ÖFFENTLICHE DIENSTLEISTUNGEN UNTER</a:t>
            </a:r>
            <a:r>
              <a:rPr dirty="0"/>
              <a:t> DRUCK?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09.05.2016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4403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Ausgewählte</a:t>
            </a:r>
            <a:r>
              <a:rPr spc="15" dirty="0"/>
              <a:t> </a:t>
            </a:r>
            <a:r>
              <a:rPr spc="-15" dirty="0"/>
              <a:t>Problemkreise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88655" y="384543"/>
            <a:ext cx="1363345" cy="71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92414" y="5305768"/>
            <a:ext cx="1275333" cy="2880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49288"/>
            <a:ext cx="9978390" cy="1252855"/>
          </a:xfrm>
          <a:custGeom>
            <a:avLst/>
            <a:gdLst/>
            <a:ahLst/>
            <a:cxnLst/>
            <a:rect l="l" t="t" r="r" b="b"/>
            <a:pathLst>
              <a:path w="9978390" h="1252855">
                <a:moveTo>
                  <a:pt x="0" y="1252537"/>
                </a:moveTo>
                <a:lnTo>
                  <a:pt x="9978263" y="1252537"/>
                </a:lnTo>
                <a:lnTo>
                  <a:pt x="9978263" y="0"/>
                </a:lnTo>
                <a:lnTo>
                  <a:pt x="0" y="0"/>
                </a:lnTo>
                <a:lnTo>
                  <a:pt x="0" y="1252537"/>
                </a:lnTo>
                <a:close/>
              </a:path>
            </a:pathLst>
          </a:custGeom>
          <a:solidFill>
            <a:srgbClr val="83B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88655" y="384543"/>
            <a:ext cx="1363345" cy="71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51784" y="1561338"/>
            <a:ext cx="1438910" cy="799465"/>
          </a:xfrm>
          <a:custGeom>
            <a:avLst/>
            <a:gdLst/>
            <a:ahLst/>
            <a:cxnLst/>
            <a:rect l="l" t="t" r="r" b="b"/>
            <a:pathLst>
              <a:path w="1438910" h="799464">
                <a:moveTo>
                  <a:pt x="1358900" y="0"/>
                </a:moveTo>
                <a:lnTo>
                  <a:pt x="80010" y="0"/>
                </a:lnTo>
                <a:lnTo>
                  <a:pt x="48863" y="6286"/>
                </a:lnTo>
                <a:lnTo>
                  <a:pt x="23431" y="23431"/>
                </a:lnTo>
                <a:lnTo>
                  <a:pt x="6286" y="48863"/>
                </a:lnTo>
                <a:lnTo>
                  <a:pt x="0" y="80010"/>
                </a:lnTo>
                <a:lnTo>
                  <a:pt x="0" y="719454"/>
                </a:lnTo>
                <a:lnTo>
                  <a:pt x="6286" y="750528"/>
                </a:lnTo>
                <a:lnTo>
                  <a:pt x="23431" y="775922"/>
                </a:lnTo>
                <a:lnTo>
                  <a:pt x="48863" y="793053"/>
                </a:lnTo>
                <a:lnTo>
                  <a:pt x="80010" y="799338"/>
                </a:lnTo>
                <a:lnTo>
                  <a:pt x="1358900" y="799338"/>
                </a:lnTo>
                <a:lnTo>
                  <a:pt x="1390026" y="793053"/>
                </a:lnTo>
                <a:lnTo>
                  <a:pt x="1415414" y="775922"/>
                </a:lnTo>
                <a:lnTo>
                  <a:pt x="1432516" y="750528"/>
                </a:lnTo>
                <a:lnTo>
                  <a:pt x="1438782" y="719454"/>
                </a:lnTo>
                <a:lnTo>
                  <a:pt x="1438782" y="80010"/>
                </a:lnTo>
                <a:lnTo>
                  <a:pt x="1432516" y="48863"/>
                </a:lnTo>
                <a:lnTo>
                  <a:pt x="1415414" y="23431"/>
                </a:lnTo>
                <a:lnTo>
                  <a:pt x="1390026" y="6286"/>
                </a:lnTo>
                <a:lnTo>
                  <a:pt x="1358900" y="0"/>
                </a:lnTo>
                <a:close/>
              </a:path>
            </a:pathLst>
          </a:custGeom>
          <a:solidFill>
            <a:srgbClr val="CACD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51784" y="1561338"/>
            <a:ext cx="1438910" cy="799465"/>
          </a:xfrm>
          <a:custGeom>
            <a:avLst/>
            <a:gdLst/>
            <a:ahLst/>
            <a:cxnLst/>
            <a:rect l="l" t="t" r="r" b="b"/>
            <a:pathLst>
              <a:path w="1438910" h="799464">
                <a:moveTo>
                  <a:pt x="0" y="80010"/>
                </a:moveTo>
                <a:lnTo>
                  <a:pt x="6286" y="48863"/>
                </a:lnTo>
                <a:lnTo>
                  <a:pt x="23431" y="23431"/>
                </a:lnTo>
                <a:lnTo>
                  <a:pt x="48863" y="6286"/>
                </a:lnTo>
                <a:lnTo>
                  <a:pt x="80010" y="0"/>
                </a:lnTo>
                <a:lnTo>
                  <a:pt x="1358900" y="0"/>
                </a:lnTo>
                <a:lnTo>
                  <a:pt x="1390026" y="6286"/>
                </a:lnTo>
                <a:lnTo>
                  <a:pt x="1415414" y="23431"/>
                </a:lnTo>
                <a:lnTo>
                  <a:pt x="1432516" y="48863"/>
                </a:lnTo>
                <a:lnTo>
                  <a:pt x="1438782" y="80010"/>
                </a:lnTo>
                <a:lnTo>
                  <a:pt x="1438782" y="719454"/>
                </a:lnTo>
                <a:lnTo>
                  <a:pt x="1432516" y="750528"/>
                </a:lnTo>
                <a:lnTo>
                  <a:pt x="1415414" y="775922"/>
                </a:lnTo>
                <a:lnTo>
                  <a:pt x="1390026" y="793053"/>
                </a:lnTo>
                <a:lnTo>
                  <a:pt x="1358900" y="799338"/>
                </a:lnTo>
                <a:lnTo>
                  <a:pt x="80010" y="799338"/>
                </a:lnTo>
                <a:lnTo>
                  <a:pt x="48863" y="793053"/>
                </a:lnTo>
                <a:lnTo>
                  <a:pt x="23431" y="775922"/>
                </a:lnTo>
                <a:lnTo>
                  <a:pt x="6286" y="750528"/>
                </a:lnTo>
                <a:lnTo>
                  <a:pt x="0" y="719454"/>
                </a:lnTo>
                <a:lnTo>
                  <a:pt x="0" y="80010"/>
                </a:lnTo>
                <a:close/>
              </a:path>
            </a:pathLst>
          </a:custGeom>
          <a:ln w="25399">
            <a:solidFill>
              <a:srgbClr val="CACD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544570" y="1607058"/>
            <a:ext cx="1053465" cy="669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530"/>
              </a:lnSpc>
            </a:pPr>
            <a:r>
              <a:rPr sz="2200" spc="-5" dirty="0">
                <a:latin typeface="Calibri"/>
                <a:cs typeface="Calibri"/>
              </a:rPr>
              <a:t>Aus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Sicht</a:t>
            </a:r>
            <a:endParaRPr sz="2200">
              <a:latin typeface="Calibri"/>
              <a:cs typeface="Calibri"/>
            </a:endParaRPr>
          </a:p>
          <a:p>
            <a:pPr marL="635" algn="ctr">
              <a:lnSpc>
                <a:spcPts val="2530"/>
              </a:lnSpc>
            </a:pPr>
            <a:r>
              <a:rPr sz="2200" spc="-10" dirty="0">
                <a:latin typeface="Calibri"/>
                <a:cs typeface="Calibri"/>
              </a:rPr>
              <a:t>der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EK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728080" y="1561338"/>
            <a:ext cx="1438910" cy="799465"/>
          </a:xfrm>
          <a:custGeom>
            <a:avLst/>
            <a:gdLst/>
            <a:ahLst/>
            <a:cxnLst/>
            <a:rect l="l" t="t" r="r" b="b"/>
            <a:pathLst>
              <a:path w="1438909" h="799464">
                <a:moveTo>
                  <a:pt x="1358900" y="0"/>
                </a:moveTo>
                <a:lnTo>
                  <a:pt x="79883" y="0"/>
                </a:lnTo>
                <a:lnTo>
                  <a:pt x="48809" y="6286"/>
                </a:lnTo>
                <a:lnTo>
                  <a:pt x="23415" y="23431"/>
                </a:lnTo>
                <a:lnTo>
                  <a:pt x="6284" y="48863"/>
                </a:lnTo>
                <a:lnTo>
                  <a:pt x="0" y="80010"/>
                </a:lnTo>
                <a:lnTo>
                  <a:pt x="0" y="719454"/>
                </a:lnTo>
                <a:lnTo>
                  <a:pt x="6284" y="750528"/>
                </a:lnTo>
                <a:lnTo>
                  <a:pt x="23415" y="775922"/>
                </a:lnTo>
                <a:lnTo>
                  <a:pt x="48809" y="793053"/>
                </a:lnTo>
                <a:lnTo>
                  <a:pt x="79883" y="799338"/>
                </a:lnTo>
                <a:lnTo>
                  <a:pt x="1358900" y="799338"/>
                </a:lnTo>
                <a:lnTo>
                  <a:pt x="1389973" y="793053"/>
                </a:lnTo>
                <a:lnTo>
                  <a:pt x="1415367" y="775922"/>
                </a:lnTo>
                <a:lnTo>
                  <a:pt x="1432498" y="750528"/>
                </a:lnTo>
                <a:lnTo>
                  <a:pt x="1438783" y="719454"/>
                </a:lnTo>
                <a:lnTo>
                  <a:pt x="1438783" y="80010"/>
                </a:lnTo>
                <a:lnTo>
                  <a:pt x="1432498" y="48863"/>
                </a:lnTo>
                <a:lnTo>
                  <a:pt x="1415367" y="23431"/>
                </a:lnTo>
                <a:lnTo>
                  <a:pt x="1389973" y="6286"/>
                </a:lnTo>
                <a:lnTo>
                  <a:pt x="1358900" y="0"/>
                </a:lnTo>
                <a:close/>
              </a:path>
            </a:pathLst>
          </a:custGeom>
          <a:solidFill>
            <a:srgbClr val="CACD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28080" y="1561338"/>
            <a:ext cx="1438910" cy="799465"/>
          </a:xfrm>
          <a:custGeom>
            <a:avLst/>
            <a:gdLst/>
            <a:ahLst/>
            <a:cxnLst/>
            <a:rect l="l" t="t" r="r" b="b"/>
            <a:pathLst>
              <a:path w="1438909" h="799464">
                <a:moveTo>
                  <a:pt x="0" y="80010"/>
                </a:moveTo>
                <a:lnTo>
                  <a:pt x="6284" y="48863"/>
                </a:lnTo>
                <a:lnTo>
                  <a:pt x="23415" y="23431"/>
                </a:lnTo>
                <a:lnTo>
                  <a:pt x="48809" y="6286"/>
                </a:lnTo>
                <a:lnTo>
                  <a:pt x="79883" y="0"/>
                </a:lnTo>
                <a:lnTo>
                  <a:pt x="1358900" y="0"/>
                </a:lnTo>
                <a:lnTo>
                  <a:pt x="1389973" y="6286"/>
                </a:lnTo>
                <a:lnTo>
                  <a:pt x="1415367" y="23431"/>
                </a:lnTo>
                <a:lnTo>
                  <a:pt x="1432498" y="48863"/>
                </a:lnTo>
                <a:lnTo>
                  <a:pt x="1438783" y="80010"/>
                </a:lnTo>
                <a:lnTo>
                  <a:pt x="1438783" y="719454"/>
                </a:lnTo>
                <a:lnTo>
                  <a:pt x="1432498" y="750528"/>
                </a:lnTo>
                <a:lnTo>
                  <a:pt x="1415367" y="775922"/>
                </a:lnTo>
                <a:lnTo>
                  <a:pt x="1389973" y="793053"/>
                </a:lnTo>
                <a:lnTo>
                  <a:pt x="1358900" y="799338"/>
                </a:lnTo>
                <a:lnTo>
                  <a:pt x="79883" y="799338"/>
                </a:lnTo>
                <a:lnTo>
                  <a:pt x="48809" y="793053"/>
                </a:lnTo>
                <a:lnTo>
                  <a:pt x="23415" y="775922"/>
                </a:lnTo>
                <a:lnTo>
                  <a:pt x="6284" y="750528"/>
                </a:lnTo>
                <a:lnTo>
                  <a:pt x="0" y="719454"/>
                </a:lnTo>
                <a:lnTo>
                  <a:pt x="0" y="80010"/>
                </a:lnTo>
                <a:close/>
              </a:path>
            </a:pathLst>
          </a:custGeom>
          <a:ln w="25400">
            <a:solidFill>
              <a:srgbClr val="CACD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50714" y="4945329"/>
            <a:ext cx="599440" cy="600075"/>
          </a:xfrm>
          <a:custGeom>
            <a:avLst/>
            <a:gdLst/>
            <a:ahLst/>
            <a:cxnLst/>
            <a:rect l="l" t="t" r="r" b="b"/>
            <a:pathLst>
              <a:path w="599439" h="600075">
                <a:moveTo>
                  <a:pt x="299720" y="0"/>
                </a:moveTo>
                <a:lnTo>
                  <a:pt x="0" y="599516"/>
                </a:lnTo>
                <a:lnTo>
                  <a:pt x="599439" y="599516"/>
                </a:lnTo>
                <a:lnTo>
                  <a:pt x="299720" y="0"/>
                </a:lnTo>
                <a:close/>
              </a:path>
            </a:pathLst>
          </a:custGeom>
          <a:solidFill>
            <a:srgbClr val="CACD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50714" y="4945329"/>
            <a:ext cx="599440" cy="600075"/>
          </a:xfrm>
          <a:custGeom>
            <a:avLst/>
            <a:gdLst/>
            <a:ahLst/>
            <a:cxnLst/>
            <a:rect l="l" t="t" r="r" b="b"/>
            <a:pathLst>
              <a:path w="599439" h="600075">
                <a:moveTo>
                  <a:pt x="0" y="599516"/>
                </a:moveTo>
                <a:lnTo>
                  <a:pt x="299720" y="0"/>
                </a:lnTo>
                <a:lnTo>
                  <a:pt x="599439" y="599516"/>
                </a:lnTo>
                <a:lnTo>
                  <a:pt x="0" y="599516"/>
                </a:lnTo>
                <a:close/>
              </a:path>
            </a:pathLst>
          </a:custGeom>
          <a:ln w="25400">
            <a:solidFill>
              <a:srgbClr val="CACD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08654" y="4614151"/>
            <a:ext cx="4083685" cy="403860"/>
          </a:xfrm>
          <a:custGeom>
            <a:avLst/>
            <a:gdLst/>
            <a:ahLst/>
            <a:cxnLst/>
            <a:rect l="l" t="t" r="r" b="b"/>
            <a:pathLst>
              <a:path w="4083684" h="403860">
                <a:moveTo>
                  <a:pt x="0" y="403364"/>
                </a:moveTo>
                <a:lnTo>
                  <a:pt x="4083558" y="403364"/>
                </a:lnTo>
                <a:lnTo>
                  <a:pt x="4083558" y="0"/>
                </a:lnTo>
                <a:lnTo>
                  <a:pt x="0" y="0"/>
                </a:lnTo>
                <a:lnTo>
                  <a:pt x="0" y="403364"/>
                </a:lnTo>
                <a:close/>
              </a:path>
            </a:pathLst>
          </a:custGeom>
          <a:solidFill>
            <a:srgbClr val="CACD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08654" y="4614151"/>
            <a:ext cx="4083685" cy="403860"/>
          </a:xfrm>
          <a:custGeom>
            <a:avLst/>
            <a:gdLst/>
            <a:ahLst/>
            <a:cxnLst/>
            <a:rect l="l" t="t" r="r" b="b"/>
            <a:pathLst>
              <a:path w="4083684" h="403860">
                <a:moveTo>
                  <a:pt x="0" y="403364"/>
                </a:moveTo>
                <a:lnTo>
                  <a:pt x="4083558" y="403364"/>
                </a:lnTo>
                <a:lnTo>
                  <a:pt x="4083558" y="0"/>
                </a:lnTo>
                <a:lnTo>
                  <a:pt x="0" y="0"/>
                </a:lnTo>
                <a:lnTo>
                  <a:pt x="0" y="403364"/>
                </a:lnTo>
                <a:close/>
              </a:path>
            </a:pathLst>
          </a:custGeom>
          <a:ln w="25400">
            <a:solidFill>
              <a:srgbClr val="CACD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40553" y="3937000"/>
            <a:ext cx="2029460" cy="812800"/>
          </a:xfrm>
          <a:custGeom>
            <a:avLst/>
            <a:gdLst/>
            <a:ahLst/>
            <a:cxnLst/>
            <a:rect l="l" t="t" r="r" b="b"/>
            <a:pathLst>
              <a:path w="2029459" h="812800">
                <a:moveTo>
                  <a:pt x="1893570" y="0"/>
                </a:moveTo>
                <a:lnTo>
                  <a:pt x="135509" y="0"/>
                </a:lnTo>
                <a:lnTo>
                  <a:pt x="92691" y="6898"/>
                </a:lnTo>
                <a:lnTo>
                  <a:pt x="55494" y="26111"/>
                </a:lnTo>
                <a:lnTo>
                  <a:pt x="26155" y="55412"/>
                </a:lnTo>
                <a:lnTo>
                  <a:pt x="6911" y="92577"/>
                </a:lnTo>
                <a:lnTo>
                  <a:pt x="0" y="135381"/>
                </a:lnTo>
                <a:lnTo>
                  <a:pt x="0" y="677049"/>
                </a:lnTo>
                <a:lnTo>
                  <a:pt x="6911" y="719846"/>
                </a:lnTo>
                <a:lnTo>
                  <a:pt x="26155" y="757017"/>
                </a:lnTo>
                <a:lnTo>
                  <a:pt x="55494" y="786329"/>
                </a:lnTo>
                <a:lnTo>
                  <a:pt x="92691" y="805553"/>
                </a:lnTo>
                <a:lnTo>
                  <a:pt x="135509" y="812457"/>
                </a:lnTo>
                <a:lnTo>
                  <a:pt x="1893570" y="812457"/>
                </a:lnTo>
                <a:lnTo>
                  <a:pt x="1936374" y="805553"/>
                </a:lnTo>
                <a:lnTo>
                  <a:pt x="1973539" y="786329"/>
                </a:lnTo>
                <a:lnTo>
                  <a:pt x="2002840" y="757017"/>
                </a:lnTo>
                <a:lnTo>
                  <a:pt x="2022053" y="719846"/>
                </a:lnTo>
                <a:lnTo>
                  <a:pt x="2028952" y="677049"/>
                </a:lnTo>
                <a:lnTo>
                  <a:pt x="2028952" y="135381"/>
                </a:lnTo>
                <a:lnTo>
                  <a:pt x="2022053" y="92577"/>
                </a:lnTo>
                <a:lnTo>
                  <a:pt x="2002840" y="55412"/>
                </a:lnTo>
                <a:lnTo>
                  <a:pt x="1973539" y="26111"/>
                </a:lnTo>
                <a:lnTo>
                  <a:pt x="1936374" y="6898"/>
                </a:lnTo>
                <a:lnTo>
                  <a:pt x="1893570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40553" y="3937000"/>
            <a:ext cx="2029460" cy="812800"/>
          </a:xfrm>
          <a:custGeom>
            <a:avLst/>
            <a:gdLst/>
            <a:ahLst/>
            <a:cxnLst/>
            <a:rect l="l" t="t" r="r" b="b"/>
            <a:pathLst>
              <a:path w="2029459" h="812800">
                <a:moveTo>
                  <a:pt x="0" y="135381"/>
                </a:moveTo>
                <a:lnTo>
                  <a:pt x="6911" y="92577"/>
                </a:lnTo>
                <a:lnTo>
                  <a:pt x="26155" y="55412"/>
                </a:lnTo>
                <a:lnTo>
                  <a:pt x="55494" y="26111"/>
                </a:lnTo>
                <a:lnTo>
                  <a:pt x="92691" y="6898"/>
                </a:lnTo>
                <a:lnTo>
                  <a:pt x="135509" y="0"/>
                </a:lnTo>
                <a:lnTo>
                  <a:pt x="1893570" y="0"/>
                </a:lnTo>
                <a:lnTo>
                  <a:pt x="1936374" y="6898"/>
                </a:lnTo>
                <a:lnTo>
                  <a:pt x="1973539" y="26111"/>
                </a:lnTo>
                <a:lnTo>
                  <a:pt x="2002840" y="55412"/>
                </a:lnTo>
                <a:lnTo>
                  <a:pt x="2022053" y="92577"/>
                </a:lnTo>
                <a:lnTo>
                  <a:pt x="2028952" y="135381"/>
                </a:lnTo>
                <a:lnTo>
                  <a:pt x="2028952" y="677049"/>
                </a:lnTo>
                <a:lnTo>
                  <a:pt x="2022053" y="719846"/>
                </a:lnTo>
                <a:lnTo>
                  <a:pt x="2002840" y="757017"/>
                </a:lnTo>
                <a:lnTo>
                  <a:pt x="1973539" y="786329"/>
                </a:lnTo>
                <a:lnTo>
                  <a:pt x="1936374" y="805553"/>
                </a:lnTo>
                <a:lnTo>
                  <a:pt x="1893570" y="812457"/>
                </a:lnTo>
                <a:lnTo>
                  <a:pt x="135509" y="812457"/>
                </a:lnTo>
                <a:lnTo>
                  <a:pt x="92691" y="805553"/>
                </a:lnTo>
                <a:lnTo>
                  <a:pt x="55494" y="786329"/>
                </a:lnTo>
                <a:lnTo>
                  <a:pt x="26155" y="757017"/>
                </a:lnTo>
                <a:lnTo>
                  <a:pt x="6911" y="719846"/>
                </a:lnTo>
                <a:lnTo>
                  <a:pt x="0" y="677049"/>
                </a:lnTo>
                <a:lnTo>
                  <a:pt x="0" y="135381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40553" y="3217545"/>
            <a:ext cx="2029460" cy="812800"/>
          </a:xfrm>
          <a:custGeom>
            <a:avLst/>
            <a:gdLst/>
            <a:ahLst/>
            <a:cxnLst/>
            <a:rect l="l" t="t" r="r" b="b"/>
            <a:pathLst>
              <a:path w="2029459" h="812800">
                <a:moveTo>
                  <a:pt x="1893570" y="0"/>
                </a:moveTo>
                <a:lnTo>
                  <a:pt x="135509" y="0"/>
                </a:lnTo>
                <a:lnTo>
                  <a:pt x="92691" y="6911"/>
                </a:lnTo>
                <a:lnTo>
                  <a:pt x="55494" y="26155"/>
                </a:lnTo>
                <a:lnTo>
                  <a:pt x="26155" y="55494"/>
                </a:lnTo>
                <a:lnTo>
                  <a:pt x="6911" y="92691"/>
                </a:lnTo>
                <a:lnTo>
                  <a:pt x="0" y="135509"/>
                </a:lnTo>
                <a:lnTo>
                  <a:pt x="0" y="677037"/>
                </a:lnTo>
                <a:lnTo>
                  <a:pt x="6911" y="719854"/>
                </a:lnTo>
                <a:lnTo>
                  <a:pt x="26155" y="757051"/>
                </a:lnTo>
                <a:lnTo>
                  <a:pt x="55494" y="786390"/>
                </a:lnTo>
                <a:lnTo>
                  <a:pt x="92691" y="805634"/>
                </a:lnTo>
                <a:lnTo>
                  <a:pt x="135509" y="812546"/>
                </a:lnTo>
                <a:lnTo>
                  <a:pt x="1893570" y="812546"/>
                </a:lnTo>
                <a:lnTo>
                  <a:pt x="1936374" y="805634"/>
                </a:lnTo>
                <a:lnTo>
                  <a:pt x="1973539" y="786390"/>
                </a:lnTo>
                <a:lnTo>
                  <a:pt x="2002840" y="757051"/>
                </a:lnTo>
                <a:lnTo>
                  <a:pt x="2022053" y="719854"/>
                </a:lnTo>
                <a:lnTo>
                  <a:pt x="2028952" y="677037"/>
                </a:lnTo>
                <a:lnTo>
                  <a:pt x="2028952" y="135509"/>
                </a:lnTo>
                <a:lnTo>
                  <a:pt x="2022053" y="92691"/>
                </a:lnTo>
                <a:lnTo>
                  <a:pt x="2002840" y="55494"/>
                </a:lnTo>
                <a:lnTo>
                  <a:pt x="1973539" y="26155"/>
                </a:lnTo>
                <a:lnTo>
                  <a:pt x="1936374" y="6911"/>
                </a:lnTo>
                <a:lnTo>
                  <a:pt x="1893570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40553" y="3217545"/>
            <a:ext cx="2029460" cy="812800"/>
          </a:xfrm>
          <a:custGeom>
            <a:avLst/>
            <a:gdLst/>
            <a:ahLst/>
            <a:cxnLst/>
            <a:rect l="l" t="t" r="r" b="b"/>
            <a:pathLst>
              <a:path w="2029459" h="812800">
                <a:moveTo>
                  <a:pt x="0" y="135509"/>
                </a:moveTo>
                <a:lnTo>
                  <a:pt x="6911" y="92691"/>
                </a:lnTo>
                <a:lnTo>
                  <a:pt x="26155" y="55494"/>
                </a:lnTo>
                <a:lnTo>
                  <a:pt x="55494" y="26155"/>
                </a:lnTo>
                <a:lnTo>
                  <a:pt x="92691" y="6911"/>
                </a:lnTo>
                <a:lnTo>
                  <a:pt x="135509" y="0"/>
                </a:lnTo>
                <a:lnTo>
                  <a:pt x="1893570" y="0"/>
                </a:lnTo>
                <a:lnTo>
                  <a:pt x="1936374" y="6911"/>
                </a:lnTo>
                <a:lnTo>
                  <a:pt x="1973539" y="26155"/>
                </a:lnTo>
                <a:lnTo>
                  <a:pt x="2002840" y="55494"/>
                </a:lnTo>
                <a:lnTo>
                  <a:pt x="2022053" y="92691"/>
                </a:lnTo>
                <a:lnTo>
                  <a:pt x="2028952" y="135509"/>
                </a:lnTo>
                <a:lnTo>
                  <a:pt x="2028952" y="677037"/>
                </a:lnTo>
                <a:lnTo>
                  <a:pt x="2022053" y="719854"/>
                </a:lnTo>
                <a:lnTo>
                  <a:pt x="2002840" y="757051"/>
                </a:lnTo>
                <a:lnTo>
                  <a:pt x="1973539" y="786390"/>
                </a:lnTo>
                <a:lnTo>
                  <a:pt x="1936374" y="805634"/>
                </a:lnTo>
                <a:lnTo>
                  <a:pt x="1893570" y="812546"/>
                </a:lnTo>
                <a:lnTo>
                  <a:pt x="135509" y="812546"/>
                </a:lnTo>
                <a:lnTo>
                  <a:pt x="92691" y="805634"/>
                </a:lnTo>
                <a:lnTo>
                  <a:pt x="55494" y="786390"/>
                </a:lnTo>
                <a:lnTo>
                  <a:pt x="26155" y="757051"/>
                </a:lnTo>
                <a:lnTo>
                  <a:pt x="6911" y="719854"/>
                </a:lnTo>
                <a:lnTo>
                  <a:pt x="0" y="677037"/>
                </a:lnTo>
                <a:lnTo>
                  <a:pt x="0" y="13550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40553" y="2498217"/>
            <a:ext cx="2029460" cy="812800"/>
          </a:xfrm>
          <a:custGeom>
            <a:avLst/>
            <a:gdLst/>
            <a:ahLst/>
            <a:cxnLst/>
            <a:rect l="l" t="t" r="r" b="b"/>
            <a:pathLst>
              <a:path w="2029459" h="812800">
                <a:moveTo>
                  <a:pt x="1893570" y="0"/>
                </a:moveTo>
                <a:lnTo>
                  <a:pt x="135509" y="0"/>
                </a:lnTo>
                <a:lnTo>
                  <a:pt x="92691" y="6898"/>
                </a:lnTo>
                <a:lnTo>
                  <a:pt x="55494" y="26111"/>
                </a:lnTo>
                <a:lnTo>
                  <a:pt x="26155" y="55412"/>
                </a:lnTo>
                <a:lnTo>
                  <a:pt x="6911" y="92577"/>
                </a:lnTo>
                <a:lnTo>
                  <a:pt x="0" y="135381"/>
                </a:lnTo>
                <a:lnTo>
                  <a:pt x="0" y="677037"/>
                </a:lnTo>
                <a:lnTo>
                  <a:pt x="6911" y="719841"/>
                </a:lnTo>
                <a:lnTo>
                  <a:pt x="26155" y="757006"/>
                </a:lnTo>
                <a:lnTo>
                  <a:pt x="55494" y="786307"/>
                </a:lnTo>
                <a:lnTo>
                  <a:pt x="92691" y="805520"/>
                </a:lnTo>
                <a:lnTo>
                  <a:pt x="135509" y="812419"/>
                </a:lnTo>
                <a:lnTo>
                  <a:pt x="1893570" y="812419"/>
                </a:lnTo>
                <a:lnTo>
                  <a:pt x="1936374" y="805520"/>
                </a:lnTo>
                <a:lnTo>
                  <a:pt x="1973539" y="786307"/>
                </a:lnTo>
                <a:lnTo>
                  <a:pt x="2002840" y="757006"/>
                </a:lnTo>
                <a:lnTo>
                  <a:pt x="2022053" y="719841"/>
                </a:lnTo>
                <a:lnTo>
                  <a:pt x="2028952" y="677037"/>
                </a:lnTo>
                <a:lnTo>
                  <a:pt x="2028952" y="135381"/>
                </a:lnTo>
                <a:lnTo>
                  <a:pt x="2022053" y="92577"/>
                </a:lnTo>
                <a:lnTo>
                  <a:pt x="2002840" y="55412"/>
                </a:lnTo>
                <a:lnTo>
                  <a:pt x="1973539" y="26111"/>
                </a:lnTo>
                <a:lnTo>
                  <a:pt x="1936374" y="6898"/>
                </a:lnTo>
                <a:lnTo>
                  <a:pt x="1893570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40553" y="2498217"/>
            <a:ext cx="2029460" cy="812800"/>
          </a:xfrm>
          <a:custGeom>
            <a:avLst/>
            <a:gdLst/>
            <a:ahLst/>
            <a:cxnLst/>
            <a:rect l="l" t="t" r="r" b="b"/>
            <a:pathLst>
              <a:path w="2029459" h="812800">
                <a:moveTo>
                  <a:pt x="0" y="135381"/>
                </a:moveTo>
                <a:lnTo>
                  <a:pt x="6911" y="92577"/>
                </a:lnTo>
                <a:lnTo>
                  <a:pt x="26155" y="55412"/>
                </a:lnTo>
                <a:lnTo>
                  <a:pt x="55494" y="26111"/>
                </a:lnTo>
                <a:lnTo>
                  <a:pt x="92691" y="6898"/>
                </a:lnTo>
                <a:lnTo>
                  <a:pt x="135509" y="0"/>
                </a:lnTo>
                <a:lnTo>
                  <a:pt x="1893570" y="0"/>
                </a:lnTo>
                <a:lnTo>
                  <a:pt x="1936374" y="6898"/>
                </a:lnTo>
                <a:lnTo>
                  <a:pt x="1973539" y="26111"/>
                </a:lnTo>
                <a:lnTo>
                  <a:pt x="2002840" y="55412"/>
                </a:lnTo>
                <a:lnTo>
                  <a:pt x="2022053" y="92577"/>
                </a:lnTo>
                <a:lnTo>
                  <a:pt x="2028952" y="135381"/>
                </a:lnTo>
                <a:lnTo>
                  <a:pt x="2028952" y="677037"/>
                </a:lnTo>
                <a:lnTo>
                  <a:pt x="2022053" y="719841"/>
                </a:lnTo>
                <a:lnTo>
                  <a:pt x="2002840" y="757006"/>
                </a:lnTo>
                <a:lnTo>
                  <a:pt x="1973539" y="786307"/>
                </a:lnTo>
                <a:lnTo>
                  <a:pt x="1936374" y="805520"/>
                </a:lnTo>
                <a:lnTo>
                  <a:pt x="1893570" y="812419"/>
                </a:lnTo>
                <a:lnTo>
                  <a:pt x="135509" y="812419"/>
                </a:lnTo>
                <a:lnTo>
                  <a:pt x="92691" y="805520"/>
                </a:lnTo>
                <a:lnTo>
                  <a:pt x="55494" y="786307"/>
                </a:lnTo>
                <a:lnTo>
                  <a:pt x="26155" y="757006"/>
                </a:lnTo>
                <a:lnTo>
                  <a:pt x="6911" y="719841"/>
                </a:lnTo>
                <a:lnTo>
                  <a:pt x="0" y="677037"/>
                </a:lnTo>
                <a:lnTo>
                  <a:pt x="0" y="135381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537072" y="1607058"/>
            <a:ext cx="1838325" cy="287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ctr">
              <a:lnSpc>
                <a:spcPts val="2530"/>
              </a:lnSpc>
            </a:pPr>
            <a:r>
              <a:rPr sz="2200" spc="-5" dirty="0">
                <a:latin typeface="Calibri"/>
                <a:cs typeface="Calibri"/>
              </a:rPr>
              <a:t>Aus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Sicht</a:t>
            </a:r>
            <a:endParaRPr sz="2200">
              <a:latin typeface="Calibri"/>
              <a:cs typeface="Calibri"/>
            </a:endParaRPr>
          </a:p>
          <a:p>
            <a:pPr marR="7620" algn="ctr">
              <a:lnSpc>
                <a:spcPts val="2530"/>
              </a:lnSpc>
            </a:pPr>
            <a:r>
              <a:rPr sz="2200" spc="-10" dirty="0">
                <a:latin typeface="Calibri"/>
                <a:cs typeface="Calibri"/>
              </a:rPr>
              <a:t>der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Studie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650">
              <a:latin typeface="Times New Roman"/>
              <a:cs typeface="Times New Roman"/>
            </a:endParaRPr>
          </a:p>
          <a:p>
            <a:pPr marL="287020" marR="280670" indent="635" algn="ctr">
              <a:lnSpc>
                <a:spcPts val="1970"/>
              </a:lnSpc>
            </a:pP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Begrenzte  Wirksamkeit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065"/>
              </a:lnSpc>
              <a:spcBef>
                <a:spcPts val="15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zT</a:t>
            </a:r>
            <a:r>
              <a:rPr sz="18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erhebliche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065"/>
              </a:lnSpc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Rechtsunsicherheit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2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Investitionsschutz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063494" y="3937000"/>
            <a:ext cx="2031364" cy="812800"/>
          </a:xfrm>
          <a:custGeom>
            <a:avLst/>
            <a:gdLst/>
            <a:ahLst/>
            <a:cxnLst/>
            <a:rect l="l" t="t" r="r" b="b"/>
            <a:pathLst>
              <a:path w="2031364" h="812800">
                <a:moveTo>
                  <a:pt x="1895983" y="0"/>
                </a:moveTo>
                <a:lnTo>
                  <a:pt x="135381" y="0"/>
                </a:lnTo>
                <a:lnTo>
                  <a:pt x="92626" y="6898"/>
                </a:lnTo>
                <a:lnTo>
                  <a:pt x="55467" y="26111"/>
                </a:lnTo>
                <a:lnTo>
                  <a:pt x="26147" y="55412"/>
                </a:lnTo>
                <a:lnTo>
                  <a:pt x="6910" y="92577"/>
                </a:lnTo>
                <a:lnTo>
                  <a:pt x="0" y="135381"/>
                </a:lnTo>
                <a:lnTo>
                  <a:pt x="0" y="677049"/>
                </a:lnTo>
                <a:lnTo>
                  <a:pt x="6910" y="719846"/>
                </a:lnTo>
                <a:lnTo>
                  <a:pt x="26147" y="757017"/>
                </a:lnTo>
                <a:lnTo>
                  <a:pt x="55467" y="786329"/>
                </a:lnTo>
                <a:lnTo>
                  <a:pt x="92626" y="805553"/>
                </a:lnTo>
                <a:lnTo>
                  <a:pt x="135381" y="812457"/>
                </a:lnTo>
                <a:lnTo>
                  <a:pt x="1895983" y="812457"/>
                </a:lnTo>
                <a:lnTo>
                  <a:pt x="1938787" y="805553"/>
                </a:lnTo>
                <a:lnTo>
                  <a:pt x="1975952" y="786329"/>
                </a:lnTo>
                <a:lnTo>
                  <a:pt x="2005253" y="757017"/>
                </a:lnTo>
                <a:lnTo>
                  <a:pt x="2024466" y="719846"/>
                </a:lnTo>
                <a:lnTo>
                  <a:pt x="2031365" y="677049"/>
                </a:lnTo>
                <a:lnTo>
                  <a:pt x="2031365" y="135381"/>
                </a:lnTo>
                <a:lnTo>
                  <a:pt x="2024466" y="92577"/>
                </a:lnTo>
                <a:lnTo>
                  <a:pt x="2005253" y="55412"/>
                </a:lnTo>
                <a:lnTo>
                  <a:pt x="1975952" y="26111"/>
                </a:lnTo>
                <a:lnTo>
                  <a:pt x="1938787" y="6898"/>
                </a:lnTo>
                <a:lnTo>
                  <a:pt x="1895983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63494" y="3937000"/>
            <a:ext cx="2031364" cy="812800"/>
          </a:xfrm>
          <a:custGeom>
            <a:avLst/>
            <a:gdLst/>
            <a:ahLst/>
            <a:cxnLst/>
            <a:rect l="l" t="t" r="r" b="b"/>
            <a:pathLst>
              <a:path w="2031364" h="812800">
                <a:moveTo>
                  <a:pt x="0" y="135381"/>
                </a:moveTo>
                <a:lnTo>
                  <a:pt x="6910" y="92577"/>
                </a:lnTo>
                <a:lnTo>
                  <a:pt x="26147" y="55412"/>
                </a:lnTo>
                <a:lnTo>
                  <a:pt x="55467" y="26111"/>
                </a:lnTo>
                <a:lnTo>
                  <a:pt x="92626" y="6898"/>
                </a:lnTo>
                <a:lnTo>
                  <a:pt x="135381" y="0"/>
                </a:lnTo>
                <a:lnTo>
                  <a:pt x="1895983" y="0"/>
                </a:lnTo>
                <a:lnTo>
                  <a:pt x="1938787" y="6898"/>
                </a:lnTo>
                <a:lnTo>
                  <a:pt x="1975952" y="26111"/>
                </a:lnTo>
                <a:lnTo>
                  <a:pt x="2005253" y="55412"/>
                </a:lnTo>
                <a:lnTo>
                  <a:pt x="2024466" y="92577"/>
                </a:lnTo>
                <a:lnTo>
                  <a:pt x="2031365" y="135381"/>
                </a:lnTo>
                <a:lnTo>
                  <a:pt x="2031365" y="677049"/>
                </a:lnTo>
                <a:lnTo>
                  <a:pt x="2024466" y="719846"/>
                </a:lnTo>
                <a:lnTo>
                  <a:pt x="2005253" y="757017"/>
                </a:lnTo>
                <a:lnTo>
                  <a:pt x="1975952" y="786329"/>
                </a:lnTo>
                <a:lnTo>
                  <a:pt x="1938787" y="805553"/>
                </a:lnTo>
                <a:lnTo>
                  <a:pt x="1895983" y="812457"/>
                </a:lnTo>
                <a:lnTo>
                  <a:pt x="135381" y="812457"/>
                </a:lnTo>
                <a:lnTo>
                  <a:pt x="92626" y="805553"/>
                </a:lnTo>
                <a:lnTo>
                  <a:pt x="55467" y="786329"/>
                </a:lnTo>
                <a:lnTo>
                  <a:pt x="26147" y="757017"/>
                </a:lnTo>
                <a:lnTo>
                  <a:pt x="6910" y="719846"/>
                </a:lnTo>
                <a:lnTo>
                  <a:pt x="0" y="677049"/>
                </a:lnTo>
                <a:lnTo>
                  <a:pt x="0" y="135381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176397" y="4180966"/>
            <a:ext cx="1805305" cy="29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“Right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8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regulate”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071748" y="3217545"/>
            <a:ext cx="2014855" cy="812800"/>
          </a:xfrm>
          <a:custGeom>
            <a:avLst/>
            <a:gdLst/>
            <a:ahLst/>
            <a:cxnLst/>
            <a:rect l="l" t="t" r="r" b="b"/>
            <a:pathLst>
              <a:path w="2014854" h="812800">
                <a:moveTo>
                  <a:pt x="1879346" y="0"/>
                </a:moveTo>
                <a:lnTo>
                  <a:pt x="135508" y="0"/>
                </a:lnTo>
                <a:lnTo>
                  <a:pt x="92691" y="6911"/>
                </a:lnTo>
                <a:lnTo>
                  <a:pt x="55494" y="26155"/>
                </a:lnTo>
                <a:lnTo>
                  <a:pt x="26155" y="55494"/>
                </a:lnTo>
                <a:lnTo>
                  <a:pt x="6911" y="92691"/>
                </a:lnTo>
                <a:lnTo>
                  <a:pt x="0" y="135509"/>
                </a:lnTo>
                <a:lnTo>
                  <a:pt x="0" y="677037"/>
                </a:lnTo>
                <a:lnTo>
                  <a:pt x="6911" y="719854"/>
                </a:lnTo>
                <a:lnTo>
                  <a:pt x="26155" y="757051"/>
                </a:lnTo>
                <a:lnTo>
                  <a:pt x="55494" y="786390"/>
                </a:lnTo>
                <a:lnTo>
                  <a:pt x="92691" y="805634"/>
                </a:lnTo>
                <a:lnTo>
                  <a:pt x="135508" y="812546"/>
                </a:lnTo>
                <a:lnTo>
                  <a:pt x="1879346" y="812546"/>
                </a:lnTo>
                <a:lnTo>
                  <a:pt x="1922163" y="805634"/>
                </a:lnTo>
                <a:lnTo>
                  <a:pt x="1959360" y="786390"/>
                </a:lnTo>
                <a:lnTo>
                  <a:pt x="1988699" y="757051"/>
                </a:lnTo>
                <a:lnTo>
                  <a:pt x="2007943" y="719854"/>
                </a:lnTo>
                <a:lnTo>
                  <a:pt x="2014854" y="677037"/>
                </a:lnTo>
                <a:lnTo>
                  <a:pt x="2014854" y="135509"/>
                </a:lnTo>
                <a:lnTo>
                  <a:pt x="2007943" y="92691"/>
                </a:lnTo>
                <a:lnTo>
                  <a:pt x="1988699" y="55494"/>
                </a:lnTo>
                <a:lnTo>
                  <a:pt x="1959360" y="26155"/>
                </a:lnTo>
                <a:lnTo>
                  <a:pt x="1922163" y="6911"/>
                </a:lnTo>
                <a:lnTo>
                  <a:pt x="1879346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71748" y="3217545"/>
            <a:ext cx="2014855" cy="812800"/>
          </a:xfrm>
          <a:custGeom>
            <a:avLst/>
            <a:gdLst/>
            <a:ahLst/>
            <a:cxnLst/>
            <a:rect l="l" t="t" r="r" b="b"/>
            <a:pathLst>
              <a:path w="2014854" h="812800">
                <a:moveTo>
                  <a:pt x="0" y="135509"/>
                </a:moveTo>
                <a:lnTo>
                  <a:pt x="6911" y="92691"/>
                </a:lnTo>
                <a:lnTo>
                  <a:pt x="26155" y="55494"/>
                </a:lnTo>
                <a:lnTo>
                  <a:pt x="55494" y="26155"/>
                </a:lnTo>
                <a:lnTo>
                  <a:pt x="92691" y="6911"/>
                </a:lnTo>
                <a:lnTo>
                  <a:pt x="135508" y="0"/>
                </a:lnTo>
                <a:lnTo>
                  <a:pt x="1879346" y="0"/>
                </a:lnTo>
                <a:lnTo>
                  <a:pt x="1922163" y="6911"/>
                </a:lnTo>
                <a:lnTo>
                  <a:pt x="1959360" y="26155"/>
                </a:lnTo>
                <a:lnTo>
                  <a:pt x="1988699" y="55494"/>
                </a:lnTo>
                <a:lnTo>
                  <a:pt x="2007943" y="92691"/>
                </a:lnTo>
                <a:lnTo>
                  <a:pt x="2014854" y="135509"/>
                </a:lnTo>
                <a:lnTo>
                  <a:pt x="2014854" y="677037"/>
                </a:lnTo>
                <a:lnTo>
                  <a:pt x="2007943" y="719854"/>
                </a:lnTo>
                <a:lnTo>
                  <a:pt x="1988699" y="757051"/>
                </a:lnTo>
                <a:lnTo>
                  <a:pt x="1959360" y="786390"/>
                </a:lnTo>
                <a:lnTo>
                  <a:pt x="1922163" y="805634"/>
                </a:lnTo>
                <a:lnTo>
                  <a:pt x="1879346" y="812546"/>
                </a:lnTo>
                <a:lnTo>
                  <a:pt x="135508" y="812546"/>
                </a:lnTo>
                <a:lnTo>
                  <a:pt x="92691" y="805634"/>
                </a:lnTo>
                <a:lnTo>
                  <a:pt x="55494" y="786390"/>
                </a:lnTo>
                <a:lnTo>
                  <a:pt x="26155" y="757051"/>
                </a:lnTo>
                <a:lnTo>
                  <a:pt x="6911" y="719854"/>
                </a:lnTo>
                <a:lnTo>
                  <a:pt x="0" y="677037"/>
                </a:lnTo>
                <a:lnTo>
                  <a:pt x="0" y="13550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445255" y="3335401"/>
            <a:ext cx="1268095" cy="549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135">
              <a:lnSpc>
                <a:spcPts val="2065"/>
              </a:lnSpc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Ausnahmen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065"/>
              </a:lnSpc>
            </a:pP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Marktzugang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063494" y="2498217"/>
            <a:ext cx="2031364" cy="812800"/>
          </a:xfrm>
          <a:custGeom>
            <a:avLst/>
            <a:gdLst/>
            <a:ahLst/>
            <a:cxnLst/>
            <a:rect l="l" t="t" r="r" b="b"/>
            <a:pathLst>
              <a:path w="2031364" h="812800">
                <a:moveTo>
                  <a:pt x="1895983" y="0"/>
                </a:moveTo>
                <a:lnTo>
                  <a:pt x="135381" y="0"/>
                </a:lnTo>
                <a:lnTo>
                  <a:pt x="92626" y="6898"/>
                </a:lnTo>
                <a:lnTo>
                  <a:pt x="55467" y="26111"/>
                </a:lnTo>
                <a:lnTo>
                  <a:pt x="26147" y="55412"/>
                </a:lnTo>
                <a:lnTo>
                  <a:pt x="6910" y="92577"/>
                </a:lnTo>
                <a:lnTo>
                  <a:pt x="0" y="135381"/>
                </a:lnTo>
                <a:lnTo>
                  <a:pt x="0" y="677037"/>
                </a:lnTo>
                <a:lnTo>
                  <a:pt x="6910" y="719841"/>
                </a:lnTo>
                <a:lnTo>
                  <a:pt x="26147" y="757006"/>
                </a:lnTo>
                <a:lnTo>
                  <a:pt x="55467" y="786307"/>
                </a:lnTo>
                <a:lnTo>
                  <a:pt x="92626" y="805520"/>
                </a:lnTo>
                <a:lnTo>
                  <a:pt x="135381" y="812419"/>
                </a:lnTo>
                <a:lnTo>
                  <a:pt x="1895983" y="812419"/>
                </a:lnTo>
                <a:lnTo>
                  <a:pt x="1938787" y="805520"/>
                </a:lnTo>
                <a:lnTo>
                  <a:pt x="1975952" y="786307"/>
                </a:lnTo>
                <a:lnTo>
                  <a:pt x="2005253" y="757006"/>
                </a:lnTo>
                <a:lnTo>
                  <a:pt x="2024466" y="719841"/>
                </a:lnTo>
                <a:lnTo>
                  <a:pt x="2031365" y="677037"/>
                </a:lnTo>
                <a:lnTo>
                  <a:pt x="2031365" y="135381"/>
                </a:lnTo>
                <a:lnTo>
                  <a:pt x="2024466" y="92577"/>
                </a:lnTo>
                <a:lnTo>
                  <a:pt x="2005253" y="55412"/>
                </a:lnTo>
                <a:lnTo>
                  <a:pt x="1975952" y="26111"/>
                </a:lnTo>
                <a:lnTo>
                  <a:pt x="1938787" y="6898"/>
                </a:lnTo>
                <a:lnTo>
                  <a:pt x="1895983" y="0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63494" y="2498217"/>
            <a:ext cx="2031364" cy="812800"/>
          </a:xfrm>
          <a:custGeom>
            <a:avLst/>
            <a:gdLst/>
            <a:ahLst/>
            <a:cxnLst/>
            <a:rect l="l" t="t" r="r" b="b"/>
            <a:pathLst>
              <a:path w="2031364" h="812800">
                <a:moveTo>
                  <a:pt x="0" y="135381"/>
                </a:moveTo>
                <a:lnTo>
                  <a:pt x="6910" y="92577"/>
                </a:lnTo>
                <a:lnTo>
                  <a:pt x="26147" y="55412"/>
                </a:lnTo>
                <a:lnTo>
                  <a:pt x="55467" y="26111"/>
                </a:lnTo>
                <a:lnTo>
                  <a:pt x="92626" y="6898"/>
                </a:lnTo>
                <a:lnTo>
                  <a:pt x="135381" y="0"/>
                </a:lnTo>
                <a:lnTo>
                  <a:pt x="1895983" y="0"/>
                </a:lnTo>
                <a:lnTo>
                  <a:pt x="1938787" y="6898"/>
                </a:lnTo>
                <a:lnTo>
                  <a:pt x="1975952" y="26111"/>
                </a:lnTo>
                <a:lnTo>
                  <a:pt x="2005253" y="55412"/>
                </a:lnTo>
                <a:lnTo>
                  <a:pt x="2024466" y="92577"/>
                </a:lnTo>
                <a:lnTo>
                  <a:pt x="2031365" y="135381"/>
                </a:lnTo>
                <a:lnTo>
                  <a:pt x="2031365" y="677037"/>
                </a:lnTo>
                <a:lnTo>
                  <a:pt x="2024466" y="719841"/>
                </a:lnTo>
                <a:lnTo>
                  <a:pt x="2005253" y="757006"/>
                </a:lnTo>
                <a:lnTo>
                  <a:pt x="1975952" y="786307"/>
                </a:lnTo>
                <a:lnTo>
                  <a:pt x="1938787" y="805520"/>
                </a:lnTo>
                <a:lnTo>
                  <a:pt x="1895983" y="812419"/>
                </a:lnTo>
                <a:lnTo>
                  <a:pt x="135381" y="812419"/>
                </a:lnTo>
                <a:lnTo>
                  <a:pt x="92626" y="805520"/>
                </a:lnTo>
                <a:lnTo>
                  <a:pt x="55467" y="786307"/>
                </a:lnTo>
                <a:lnTo>
                  <a:pt x="26147" y="757006"/>
                </a:lnTo>
                <a:lnTo>
                  <a:pt x="6910" y="719841"/>
                </a:lnTo>
                <a:lnTo>
                  <a:pt x="0" y="677037"/>
                </a:lnTo>
                <a:lnTo>
                  <a:pt x="0" y="135381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395853" y="2741676"/>
            <a:ext cx="1365885" cy="29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Public</a:t>
            </a:r>
            <a:r>
              <a:rPr sz="1800" b="1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utilities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SEITE</a:t>
            </a:r>
            <a:r>
              <a:rPr spc="-90" dirty="0"/>
              <a:t> </a:t>
            </a: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MAYR, ÖFFENTLICHE DIENSTLEISTUNGEN UNTER</a:t>
            </a:r>
            <a:r>
              <a:rPr dirty="0"/>
              <a:t> DRUCK?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09.05.2016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2879" rIns="0" bIns="0" rtlCol="0">
            <a:spAutoFit/>
          </a:bodyPr>
          <a:lstStyle/>
          <a:p>
            <a:pPr marL="15875">
              <a:lnSpc>
                <a:spcPct val="100000"/>
              </a:lnSpc>
            </a:pPr>
            <a:r>
              <a:rPr spc="-5" dirty="0"/>
              <a:t>Schutz </a:t>
            </a:r>
            <a:r>
              <a:rPr spc="-10" dirty="0"/>
              <a:t>öffentlicher </a:t>
            </a:r>
            <a:r>
              <a:rPr spc="-15" dirty="0"/>
              <a:t>Dienstleistungen </a:t>
            </a:r>
            <a:r>
              <a:rPr spc="-5" dirty="0"/>
              <a:t>in</a:t>
            </a:r>
            <a:r>
              <a:rPr spc="130" dirty="0"/>
              <a:t> </a:t>
            </a:r>
            <a:r>
              <a:rPr spc="-75" dirty="0"/>
              <a:t>CETA?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87747" y="2652014"/>
            <a:ext cx="2459990" cy="2422525"/>
          </a:xfrm>
          <a:custGeom>
            <a:avLst/>
            <a:gdLst/>
            <a:ahLst/>
            <a:cxnLst/>
            <a:rect l="l" t="t" r="r" b="b"/>
            <a:pathLst>
              <a:path w="2459990" h="2422525">
                <a:moveTo>
                  <a:pt x="2008631" y="1847545"/>
                </a:moveTo>
                <a:lnTo>
                  <a:pt x="450976" y="1847545"/>
                </a:lnTo>
                <a:lnTo>
                  <a:pt x="483361" y="1886359"/>
                </a:lnTo>
                <a:lnTo>
                  <a:pt x="517602" y="1923406"/>
                </a:lnTo>
                <a:lnTo>
                  <a:pt x="553625" y="1958625"/>
                </a:lnTo>
                <a:lnTo>
                  <a:pt x="591359" y="1991952"/>
                </a:lnTo>
                <a:lnTo>
                  <a:pt x="630730" y="2023324"/>
                </a:lnTo>
                <a:lnTo>
                  <a:pt x="671665" y="2052679"/>
                </a:lnTo>
                <a:lnTo>
                  <a:pt x="714091" y="2079955"/>
                </a:lnTo>
                <a:lnTo>
                  <a:pt x="757936" y="2105088"/>
                </a:lnTo>
                <a:lnTo>
                  <a:pt x="714121" y="2353398"/>
                </a:lnTo>
                <a:lnTo>
                  <a:pt x="903351" y="2422296"/>
                </a:lnTo>
                <a:lnTo>
                  <a:pt x="1029462" y="2203919"/>
                </a:lnTo>
                <a:lnTo>
                  <a:pt x="1719112" y="2203919"/>
                </a:lnTo>
                <a:lnTo>
                  <a:pt x="1701673" y="2105088"/>
                </a:lnTo>
                <a:lnTo>
                  <a:pt x="1745517" y="2079955"/>
                </a:lnTo>
                <a:lnTo>
                  <a:pt x="1787943" y="2052679"/>
                </a:lnTo>
                <a:lnTo>
                  <a:pt x="1828878" y="2023324"/>
                </a:lnTo>
                <a:lnTo>
                  <a:pt x="1868249" y="1991952"/>
                </a:lnTo>
                <a:lnTo>
                  <a:pt x="1905983" y="1958625"/>
                </a:lnTo>
                <a:lnTo>
                  <a:pt x="1942006" y="1923406"/>
                </a:lnTo>
                <a:lnTo>
                  <a:pt x="1976247" y="1886359"/>
                </a:lnTo>
                <a:lnTo>
                  <a:pt x="2008631" y="1847545"/>
                </a:lnTo>
                <a:close/>
              </a:path>
              <a:path w="2459990" h="2422525">
                <a:moveTo>
                  <a:pt x="1719112" y="2203919"/>
                </a:moveTo>
                <a:lnTo>
                  <a:pt x="1430147" y="2203919"/>
                </a:lnTo>
                <a:lnTo>
                  <a:pt x="1556130" y="2422296"/>
                </a:lnTo>
                <a:lnTo>
                  <a:pt x="1745488" y="2353398"/>
                </a:lnTo>
                <a:lnTo>
                  <a:pt x="1719112" y="2203919"/>
                </a:lnTo>
                <a:close/>
              </a:path>
              <a:path w="2459990" h="2422525">
                <a:moveTo>
                  <a:pt x="1430147" y="2203919"/>
                </a:moveTo>
                <a:lnTo>
                  <a:pt x="1029462" y="2203919"/>
                </a:lnTo>
                <a:lnTo>
                  <a:pt x="1079214" y="2212850"/>
                </a:lnTo>
                <a:lnTo>
                  <a:pt x="1129252" y="2219228"/>
                </a:lnTo>
                <a:lnTo>
                  <a:pt x="1179480" y="2223056"/>
                </a:lnTo>
                <a:lnTo>
                  <a:pt x="1229804" y="2224331"/>
                </a:lnTo>
                <a:lnTo>
                  <a:pt x="1280128" y="2223056"/>
                </a:lnTo>
                <a:lnTo>
                  <a:pt x="1330356" y="2219228"/>
                </a:lnTo>
                <a:lnTo>
                  <a:pt x="1380394" y="2212850"/>
                </a:lnTo>
                <a:lnTo>
                  <a:pt x="1430147" y="2203919"/>
                </a:lnTo>
                <a:close/>
              </a:path>
              <a:path w="2459990" h="2422525">
                <a:moveTo>
                  <a:pt x="2424683" y="918083"/>
                </a:moveTo>
                <a:lnTo>
                  <a:pt x="34925" y="918083"/>
                </a:lnTo>
                <a:lnTo>
                  <a:pt x="0" y="1116457"/>
                </a:lnTo>
                <a:lnTo>
                  <a:pt x="236854" y="1202690"/>
                </a:lnTo>
                <a:lnTo>
                  <a:pt x="236714" y="1253222"/>
                </a:lnTo>
                <a:lnTo>
                  <a:pt x="239139" y="1303599"/>
                </a:lnTo>
                <a:lnTo>
                  <a:pt x="244108" y="1353726"/>
                </a:lnTo>
                <a:lnTo>
                  <a:pt x="251602" y="1403508"/>
                </a:lnTo>
                <a:lnTo>
                  <a:pt x="261603" y="1452850"/>
                </a:lnTo>
                <a:lnTo>
                  <a:pt x="274091" y="1501655"/>
                </a:lnTo>
                <a:lnTo>
                  <a:pt x="289047" y="1549830"/>
                </a:lnTo>
                <a:lnTo>
                  <a:pt x="306450" y="1597279"/>
                </a:lnTo>
                <a:lnTo>
                  <a:pt x="113284" y="1759331"/>
                </a:lnTo>
                <a:lnTo>
                  <a:pt x="213994" y="1933790"/>
                </a:lnTo>
                <a:lnTo>
                  <a:pt x="450976" y="1847545"/>
                </a:lnTo>
                <a:lnTo>
                  <a:pt x="2295274" y="1847545"/>
                </a:lnTo>
                <a:lnTo>
                  <a:pt x="2346198" y="1759331"/>
                </a:lnTo>
                <a:lnTo>
                  <a:pt x="2153030" y="1597279"/>
                </a:lnTo>
                <a:lnTo>
                  <a:pt x="2170476" y="1549830"/>
                </a:lnTo>
                <a:lnTo>
                  <a:pt x="2185461" y="1501655"/>
                </a:lnTo>
                <a:lnTo>
                  <a:pt x="2197967" y="1452850"/>
                </a:lnTo>
                <a:lnTo>
                  <a:pt x="2207974" y="1403508"/>
                </a:lnTo>
                <a:lnTo>
                  <a:pt x="2215463" y="1353726"/>
                </a:lnTo>
                <a:lnTo>
                  <a:pt x="2220414" y="1303599"/>
                </a:lnTo>
                <a:lnTo>
                  <a:pt x="2222808" y="1253222"/>
                </a:lnTo>
                <a:lnTo>
                  <a:pt x="2222627" y="1202690"/>
                </a:lnTo>
                <a:lnTo>
                  <a:pt x="2459608" y="1116457"/>
                </a:lnTo>
                <a:lnTo>
                  <a:pt x="2424683" y="918083"/>
                </a:lnTo>
                <a:close/>
              </a:path>
              <a:path w="2459990" h="2422525">
                <a:moveTo>
                  <a:pt x="2295274" y="1847545"/>
                </a:moveTo>
                <a:lnTo>
                  <a:pt x="2008631" y="1847545"/>
                </a:lnTo>
                <a:lnTo>
                  <a:pt x="2245486" y="1933790"/>
                </a:lnTo>
                <a:lnTo>
                  <a:pt x="2295274" y="1847545"/>
                </a:lnTo>
                <a:close/>
              </a:path>
              <a:path w="2459990" h="2422525">
                <a:moveTo>
                  <a:pt x="515619" y="223266"/>
                </a:moveTo>
                <a:lnTo>
                  <a:pt x="361314" y="352806"/>
                </a:lnTo>
                <a:lnTo>
                  <a:pt x="487425" y="571119"/>
                </a:lnTo>
                <a:lnTo>
                  <a:pt x="454817" y="609728"/>
                </a:lnTo>
                <a:lnTo>
                  <a:pt x="424271" y="649870"/>
                </a:lnTo>
                <a:lnTo>
                  <a:pt x="395838" y="691459"/>
                </a:lnTo>
                <a:lnTo>
                  <a:pt x="369569" y="734409"/>
                </a:lnTo>
                <a:lnTo>
                  <a:pt x="345515" y="778632"/>
                </a:lnTo>
                <a:lnTo>
                  <a:pt x="323726" y="824043"/>
                </a:lnTo>
                <a:lnTo>
                  <a:pt x="304253" y="870555"/>
                </a:lnTo>
                <a:lnTo>
                  <a:pt x="287147" y="918083"/>
                </a:lnTo>
                <a:lnTo>
                  <a:pt x="2172461" y="918083"/>
                </a:lnTo>
                <a:lnTo>
                  <a:pt x="2155318" y="870555"/>
                </a:lnTo>
                <a:lnTo>
                  <a:pt x="2135828" y="824043"/>
                </a:lnTo>
                <a:lnTo>
                  <a:pt x="2114037" y="778632"/>
                </a:lnTo>
                <a:lnTo>
                  <a:pt x="2089991" y="734409"/>
                </a:lnTo>
                <a:lnTo>
                  <a:pt x="2063736" y="691459"/>
                </a:lnTo>
                <a:lnTo>
                  <a:pt x="2035319" y="649870"/>
                </a:lnTo>
                <a:lnTo>
                  <a:pt x="2004786" y="609728"/>
                </a:lnTo>
                <a:lnTo>
                  <a:pt x="1972182" y="571119"/>
                </a:lnTo>
                <a:lnTo>
                  <a:pt x="2079513" y="385318"/>
                </a:lnTo>
                <a:lnTo>
                  <a:pt x="708787" y="385318"/>
                </a:lnTo>
                <a:lnTo>
                  <a:pt x="515619" y="223266"/>
                </a:lnTo>
                <a:close/>
              </a:path>
              <a:path w="2459990" h="2422525">
                <a:moveTo>
                  <a:pt x="1330452" y="0"/>
                </a:moveTo>
                <a:lnTo>
                  <a:pt x="1129029" y="0"/>
                </a:lnTo>
                <a:lnTo>
                  <a:pt x="1085341" y="248285"/>
                </a:lnTo>
                <a:lnTo>
                  <a:pt x="1035517" y="256923"/>
                </a:lnTo>
                <a:lnTo>
                  <a:pt x="986303" y="268053"/>
                </a:lnTo>
                <a:lnTo>
                  <a:pt x="937790" y="281641"/>
                </a:lnTo>
                <a:lnTo>
                  <a:pt x="890063" y="297656"/>
                </a:lnTo>
                <a:lnTo>
                  <a:pt x="843212" y="316063"/>
                </a:lnTo>
                <a:lnTo>
                  <a:pt x="797323" y="336831"/>
                </a:lnTo>
                <a:lnTo>
                  <a:pt x="752486" y="359927"/>
                </a:lnTo>
                <a:lnTo>
                  <a:pt x="708787" y="385318"/>
                </a:lnTo>
                <a:lnTo>
                  <a:pt x="1750822" y="385318"/>
                </a:lnTo>
                <a:lnTo>
                  <a:pt x="1707117" y="359927"/>
                </a:lnTo>
                <a:lnTo>
                  <a:pt x="1662267" y="336831"/>
                </a:lnTo>
                <a:lnTo>
                  <a:pt x="1616363" y="316063"/>
                </a:lnTo>
                <a:lnTo>
                  <a:pt x="1569497" y="297656"/>
                </a:lnTo>
                <a:lnTo>
                  <a:pt x="1521763" y="281641"/>
                </a:lnTo>
                <a:lnTo>
                  <a:pt x="1473251" y="268053"/>
                </a:lnTo>
                <a:lnTo>
                  <a:pt x="1424055" y="256923"/>
                </a:lnTo>
                <a:lnTo>
                  <a:pt x="1374266" y="248285"/>
                </a:lnTo>
                <a:lnTo>
                  <a:pt x="1330452" y="0"/>
                </a:lnTo>
                <a:close/>
              </a:path>
              <a:path w="2459990" h="2422525">
                <a:moveTo>
                  <a:pt x="1943988" y="223266"/>
                </a:moveTo>
                <a:lnTo>
                  <a:pt x="1750822" y="385318"/>
                </a:lnTo>
                <a:lnTo>
                  <a:pt x="2079513" y="385318"/>
                </a:lnTo>
                <a:lnTo>
                  <a:pt x="2098294" y="352806"/>
                </a:lnTo>
                <a:lnTo>
                  <a:pt x="1943988" y="223266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106161" y="3589273"/>
            <a:ext cx="1423035" cy="4895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Pflichten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65882" y="2878582"/>
            <a:ext cx="1625600" cy="1764030"/>
          </a:xfrm>
          <a:custGeom>
            <a:avLst/>
            <a:gdLst/>
            <a:ahLst/>
            <a:cxnLst/>
            <a:rect l="l" t="t" r="r" b="b"/>
            <a:pathLst>
              <a:path w="1625600" h="1764029">
                <a:moveTo>
                  <a:pt x="1261109" y="1327531"/>
                </a:moveTo>
                <a:lnTo>
                  <a:pt x="364490" y="1327531"/>
                </a:lnTo>
                <a:lnTo>
                  <a:pt x="399582" y="1360257"/>
                </a:lnTo>
                <a:lnTo>
                  <a:pt x="436922" y="1390117"/>
                </a:lnTo>
                <a:lnTo>
                  <a:pt x="476334" y="1417014"/>
                </a:lnTo>
                <a:lnTo>
                  <a:pt x="517637" y="1440850"/>
                </a:lnTo>
                <a:lnTo>
                  <a:pt x="560656" y="1461527"/>
                </a:lnTo>
                <a:lnTo>
                  <a:pt x="605213" y="1478946"/>
                </a:lnTo>
                <a:lnTo>
                  <a:pt x="651129" y="1493012"/>
                </a:lnTo>
                <a:lnTo>
                  <a:pt x="714756" y="1763839"/>
                </a:lnTo>
                <a:lnTo>
                  <a:pt x="910844" y="1763839"/>
                </a:lnTo>
                <a:lnTo>
                  <a:pt x="974597" y="1493012"/>
                </a:lnTo>
                <a:lnTo>
                  <a:pt x="1020466" y="1478946"/>
                </a:lnTo>
                <a:lnTo>
                  <a:pt x="1064989" y="1461527"/>
                </a:lnTo>
                <a:lnTo>
                  <a:pt x="1107985" y="1440850"/>
                </a:lnTo>
                <a:lnTo>
                  <a:pt x="1149275" y="1417014"/>
                </a:lnTo>
                <a:lnTo>
                  <a:pt x="1188680" y="1390117"/>
                </a:lnTo>
                <a:lnTo>
                  <a:pt x="1226018" y="1360257"/>
                </a:lnTo>
                <a:lnTo>
                  <a:pt x="1261109" y="1327531"/>
                </a:lnTo>
                <a:close/>
              </a:path>
              <a:path w="1625600" h="1764029">
                <a:moveTo>
                  <a:pt x="98043" y="355981"/>
                </a:moveTo>
                <a:lnTo>
                  <a:pt x="0" y="525780"/>
                </a:lnTo>
                <a:lnTo>
                  <a:pt x="202819" y="716407"/>
                </a:lnTo>
                <a:lnTo>
                  <a:pt x="191995" y="763165"/>
                </a:lnTo>
                <a:lnTo>
                  <a:pt x="184779" y="810445"/>
                </a:lnTo>
                <a:lnTo>
                  <a:pt x="181171" y="858039"/>
                </a:lnTo>
                <a:lnTo>
                  <a:pt x="181171" y="905736"/>
                </a:lnTo>
                <a:lnTo>
                  <a:pt x="184779" y="953330"/>
                </a:lnTo>
                <a:lnTo>
                  <a:pt x="191995" y="1000610"/>
                </a:lnTo>
                <a:lnTo>
                  <a:pt x="202819" y="1047369"/>
                </a:lnTo>
                <a:lnTo>
                  <a:pt x="0" y="1237996"/>
                </a:lnTo>
                <a:lnTo>
                  <a:pt x="98043" y="1407795"/>
                </a:lnTo>
                <a:lnTo>
                  <a:pt x="364490" y="1327531"/>
                </a:lnTo>
                <a:lnTo>
                  <a:pt x="1573901" y="1327531"/>
                </a:lnTo>
                <a:lnTo>
                  <a:pt x="1625600" y="1237996"/>
                </a:lnTo>
                <a:lnTo>
                  <a:pt x="1422908" y="1047369"/>
                </a:lnTo>
                <a:lnTo>
                  <a:pt x="1433684" y="1000610"/>
                </a:lnTo>
                <a:lnTo>
                  <a:pt x="1440869" y="953330"/>
                </a:lnTo>
                <a:lnTo>
                  <a:pt x="1444461" y="905736"/>
                </a:lnTo>
                <a:lnTo>
                  <a:pt x="1444461" y="858039"/>
                </a:lnTo>
                <a:lnTo>
                  <a:pt x="1440869" y="810445"/>
                </a:lnTo>
                <a:lnTo>
                  <a:pt x="1433684" y="763165"/>
                </a:lnTo>
                <a:lnTo>
                  <a:pt x="1422908" y="716407"/>
                </a:lnTo>
                <a:lnTo>
                  <a:pt x="1625600" y="525780"/>
                </a:lnTo>
                <a:lnTo>
                  <a:pt x="1573974" y="436372"/>
                </a:lnTo>
                <a:lnTo>
                  <a:pt x="364490" y="436372"/>
                </a:lnTo>
                <a:lnTo>
                  <a:pt x="98043" y="355981"/>
                </a:lnTo>
                <a:close/>
              </a:path>
              <a:path w="1625600" h="1764029">
                <a:moveTo>
                  <a:pt x="1573901" y="1327531"/>
                </a:moveTo>
                <a:lnTo>
                  <a:pt x="1261109" y="1327531"/>
                </a:lnTo>
                <a:lnTo>
                  <a:pt x="1527556" y="1407795"/>
                </a:lnTo>
                <a:lnTo>
                  <a:pt x="1573901" y="1327531"/>
                </a:lnTo>
                <a:close/>
              </a:path>
              <a:path w="1625600" h="1764029">
                <a:moveTo>
                  <a:pt x="910844" y="0"/>
                </a:moveTo>
                <a:lnTo>
                  <a:pt x="714756" y="0"/>
                </a:lnTo>
                <a:lnTo>
                  <a:pt x="651129" y="270891"/>
                </a:lnTo>
                <a:lnTo>
                  <a:pt x="605213" y="284916"/>
                </a:lnTo>
                <a:lnTo>
                  <a:pt x="560656" y="302320"/>
                </a:lnTo>
                <a:lnTo>
                  <a:pt x="517637" y="322999"/>
                </a:lnTo>
                <a:lnTo>
                  <a:pt x="476334" y="346848"/>
                </a:lnTo>
                <a:lnTo>
                  <a:pt x="436922" y="373762"/>
                </a:lnTo>
                <a:lnTo>
                  <a:pt x="399582" y="403638"/>
                </a:lnTo>
                <a:lnTo>
                  <a:pt x="364490" y="436372"/>
                </a:lnTo>
                <a:lnTo>
                  <a:pt x="1261109" y="436372"/>
                </a:lnTo>
                <a:lnTo>
                  <a:pt x="1226018" y="403638"/>
                </a:lnTo>
                <a:lnTo>
                  <a:pt x="1188680" y="373762"/>
                </a:lnTo>
                <a:lnTo>
                  <a:pt x="1149275" y="346848"/>
                </a:lnTo>
                <a:lnTo>
                  <a:pt x="1107985" y="322999"/>
                </a:lnTo>
                <a:lnTo>
                  <a:pt x="1064989" y="302320"/>
                </a:lnTo>
                <a:lnTo>
                  <a:pt x="1020466" y="284916"/>
                </a:lnTo>
                <a:lnTo>
                  <a:pt x="974597" y="270891"/>
                </a:lnTo>
                <a:lnTo>
                  <a:pt x="910844" y="0"/>
                </a:lnTo>
                <a:close/>
              </a:path>
              <a:path w="1625600" h="1764029">
                <a:moveTo>
                  <a:pt x="1527556" y="355981"/>
                </a:moveTo>
                <a:lnTo>
                  <a:pt x="1261109" y="436372"/>
                </a:lnTo>
                <a:lnTo>
                  <a:pt x="1573974" y="436372"/>
                </a:lnTo>
                <a:lnTo>
                  <a:pt x="1527556" y="355981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79140" y="3423539"/>
            <a:ext cx="799465" cy="646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30480">
              <a:lnSpc>
                <a:spcPct val="100000"/>
              </a:lnSpc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Annex</a:t>
            </a:r>
            <a:r>
              <a:rPr sz="1800" b="1" spc="-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Annex</a:t>
            </a:r>
            <a:r>
              <a:rPr sz="1800" b="1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II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719829" y="1497330"/>
            <a:ext cx="1719580" cy="1719580"/>
          </a:xfrm>
          <a:custGeom>
            <a:avLst/>
            <a:gdLst/>
            <a:ahLst/>
            <a:cxnLst/>
            <a:rect l="l" t="t" r="r" b="b"/>
            <a:pathLst>
              <a:path w="1719579" h="1719580">
                <a:moveTo>
                  <a:pt x="1170560" y="1394968"/>
                </a:moveTo>
                <a:lnTo>
                  <a:pt x="548259" y="1394968"/>
                </a:lnTo>
                <a:lnTo>
                  <a:pt x="589786" y="1417026"/>
                </a:lnTo>
                <a:lnTo>
                  <a:pt x="632707" y="1435814"/>
                </a:lnTo>
                <a:lnTo>
                  <a:pt x="676828" y="1451281"/>
                </a:lnTo>
                <a:lnTo>
                  <a:pt x="721955" y="1463376"/>
                </a:lnTo>
                <a:lnTo>
                  <a:pt x="767894" y="1472047"/>
                </a:lnTo>
                <a:lnTo>
                  <a:pt x="814454" y="1477244"/>
                </a:lnTo>
                <a:lnTo>
                  <a:pt x="861441" y="1478915"/>
                </a:lnTo>
                <a:lnTo>
                  <a:pt x="990473" y="1719072"/>
                </a:lnTo>
                <a:lnTo>
                  <a:pt x="1176020" y="1669415"/>
                </a:lnTo>
                <a:lnTo>
                  <a:pt x="1167511" y="1396873"/>
                </a:lnTo>
                <a:lnTo>
                  <a:pt x="1170560" y="1394968"/>
                </a:lnTo>
                <a:close/>
              </a:path>
              <a:path w="1719579" h="1719580">
                <a:moveTo>
                  <a:pt x="49784" y="543179"/>
                </a:moveTo>
                <a:lnTo>
                  <a:pt x="0" y="728726"/>
                </a:lnTo>
                <a:lnTo>
                  <a:pt x="240284" y="857631"/>
                </a:lnTo>
                <a:lnTo>
                  <a:pt x="241908" y="904664"/>
                </a:lnTo>
                <a:lnTo>
                  <a:pt x="247073" y="951257"/>
                </a:lnTo>
                <a:lnTo>
                  <a:pt x="255729" y="997220"/>
                </a:lnTo>
                <a:lnTo>
                  <a:pt x="267824" y="1042360"/>
                </a:lnTo>
                <a:lnTo>
                  <a:pt x="283306" y="1086488"/>
                </a:lnTo>
                <a:lnTo>
                  <a:pt x="302125" y="1129411"/>
                </a:lnTo>
                <a:lnTo>
                  <a:pt x="324231" y="1170940"/>
                </a:lnTo>
                <a:lnTo>
                  <a:pt x="180594" y="1402715"/>
                </a:lnTo>
                <a:lnTo>
                  <a:pt x="316484" y="1538478"/>
                </a:lnTo>
                <a:lnTo>
                  <a:pt x="548259" y="1394968"/>
                </a:lnTo>
                <a:lnTo>
                  <a:pt x="1170560" y="1394968"/>
                </a:lnTo>
                <a:lnTo>
                  <a:pt x="1207414" y="1371945"/>
                </a:lnTo>
                <a:lnTo>
                  <a:pt x="1245172" y="1344173"/>
                </a:lnTo>
                <a:lnTo>
                  <a:pt x="1280644" y="1313700"/>
                </a:lnTo>
                <a:lnTo>
                  <a:pt x="1313690" y="1280668"/>
                </a:lnTo>
                <a:lnTo>
                  <a:pt x="1344170" y="1245219"/>
                </a:lnTo>
                <a:lnTo>
                  <a:pt x="1371944" y="1207494"/>
                </a:lnTo>
                <a:lnTo>
                  <a:pt x="1396873" y="1167638"/>
                </a:lnTo>
                <a:lnTo>
                  <a:pt x="1671658" y="1167638"/>
                </a:lnTo>
                <a:lnTo>
                  <a:pt x="1719072" y="990473"/>
                </a:lnTo>
                <a:lnTo>
                  <a:pt x="1478915" y="861441"/>
                </a:lnTo>
                <a:lnTo>
                  <a:pt x="1477244" y="814454"/>
                </a:lnTo>
                <a:lnTo>
                  <a:pt x="1472047" y="767894"/>
                </a:lnTo>
                <a:lnTo>
                  <a:pt x="1463376" y="721955"/>
                </a:lnTo>
                <a:lnTo>
                  <a:pt x="1451281" y="676828"/>
                </a:lnTo>
                <a:lnTo>
                  <a:pt x="1435814" y="632707"/>
                </a:lnTo>
                <a:lnTo>
                  <a:pt x="1417026" y="589786"/>
                </a:lnTo>
                <a:lnTo>
                  <a:pt x="1396721" y="551561"/>
                </a:lnTo>
                <a:lnTo>
                  <a:pt x="322325" y="551561"/>
                </a:lnTo>
                <a:lnTo>
                  <a:pt x="49784" y="543179"/>
                </a:lnTo>
                <a:close/>
              </a:path>
              <a:path w="1719579" h="1719580">
                <a:moveTo>
                  <a:pt x="1671658" y="1167638"/>
                </a:moveTo>
                <a:lnTo>
                  <a:pt x="1396873" y="1167638"/>
                </a:lnTo>
                <a:lnTo>
                  <a:pt x="1669415" y="1176020"/>
                </a:lnTo>
                <a:lnTo>
                  <a:pt x="1671658" y="1167638"/>
                </a:lnTo>
                <a:close/>
              </a:path>
              <a:path w="1719579" h="1719580">
                <a:moveTo>
                  <a:pt x="728726" y="0"/>
                </a:moveTo>
                <a:lnTo>
                  <a:pt x="543179" y="49784"/>
                </a:lnTo>
                <a:lnTo>
                  <a:pt x="551561" y="322325"/>
                </a:lnTo>
                <a:lnTo>
                  <a:pt x="511657" y="347213"/>
                </a:lnTo>
                <a:lnTo>
                  <a:pt x="473902" y="374969"/>
                </a:lnTo>
                <a:lnTo>
                  <a:pt x="438437" y="405445"/>
                </a:lnTo>
                <a:lnTo>
                  <a:pt x="405405" y="438490"/>
                </a:lnTo>
                <a:lnTo>
                  <a:pt x="374947" y="473957"/>
                </a:lnTo>
                <a:lnTo>
                  <a:pt x="347207" y="511697"/>
                </a:lnTo>
                <a:lnTo>
                  <a:pt x="322325" y="551561"/>
                </a:lnTo>
                <a:lnTo>
                  <a:pt x="1396721" y="551561"/>
                </a:lnTo>
                <a:lnTo>
                  <a:pt x="1394968" y="548259"/>
                </a:lnTo>
                <a:lnTo>
                  <a:pt x="1533681" y="324231"/>
                </a:lnTo>
                <a:lnTo>
                  <a:pt x="1170813" y="324231"/>
                </a:lnTo>
                <a:lnTo>
                  <a:pt x="1129325" y="302125"/>
                </a:lnTo>
                <a:lnTo>
                  <a:pt x="1086419" y="283306"/>
                </a:lnTo>
                <a:lnTo>
                  <a:pt x="1042297" y="267824"/>
                </a:lnTo>
                <a:lnTo>
                  <a:pt x="997156" y="255729"/>
                </a:lnTo>
                <a:lnTo>
                  <a:pt x="951199" y="247073"/>
                </a:lnTo>
                <a:lnTo>
                  <a:pt x="904623" y="241908"/>
                </a:lnTo>
                <a:lnTo>
                  <a:pt x="857631" y="240284"/>
                </a:lnTo>
                <a:lnTo>
                  <a:pt x="728726" y="0"/>
                </a:lnTo>
                <a:close/>
              </a:path>
              <a:path w="1719579" h="1719580">
                <a:moveTo>
                  <a:pt x="1402715" y="180594"/>
                </a:moveTo>
                <a:lnTo>
                  <a:pt x="1170813" y="324231"/>
                </a:lnTo>
                <a:lnTo>
                  <a:pt x="1533681" y="324231"/>
                </a:lnTo>
                <a:lnTo>
                  <a:pt x="1538478" y="316484"/>
                </a:lnTo>
                <a:lnTo>
                  <a:pt x="1402715" y="180594"/>
                </a:lnTo>
                <a:close/>
              </a:path>
            </a:pathLst>
          </a:custGeom>
          <a:solidFill>
            <a:srgbClr val="002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094479" y="2140077"/>
            <a:ext cx="971550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9700">
              <a:lnSpc>
                <a:spcPts val="1639"/>
              </a:lnSpc>
            </a:pP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Sonstige  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Ausnahmen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SEITE</a:t>
            </a:r>
            <a:r>
              <a:rPr spc="-90" dirty="0"/>
              <a:t> </a:t>
            </a: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MAYR, ÖFFENTLICHE DIENSTLEISTUNGEN UNTER</a:t>
            </a:r>
            <a:r>
              <a:rPr dirty="0"/>
              <a:t> DRUCK?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09.05.2016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287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Komplexe </a:t>
            </a:r>
            <a:r>
              <a:rPr spc="-15" dirty="0"/>
              <a:t>Regelungsstruktur </a:t>
            </a:r>
            <a:r>
              <a:rPr spc="-5" dirty="0"/>
              <a:t>für</a:t>
            </a:r>
            <a:r>
              <a:rPr spc="190" dirty="0"/>
              <a:t> </a:t>
            </a:r>
            <a:r>
              <a:rPr spc="-15" dirty="0"/>
              <a:t>Investitionen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735828" y="1750186"/>
            <a:ext cx="3010535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Governmental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authority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0531" y="1741296"/>
            <a:ext cx="2422525" cy="760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165" marR="5080" indent="-1651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Ne</a:t>
            </a:r>
            <a:r>
              <a:rPr sz="2400" spc="-50" dirty="0">
                <a:latin typeface="Calibri"/>
                <a:cs typeface="Calibri"/>
              </a:rPr>
              <a:t>g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tivli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ena</a:t>
            </a:r>
            <a:r>
              <a:rPr sz="2400" spc="-5" dirty="0">
                <a:latin typeface="Calibri"/>
                <a:cs typeface="Calibri"/>
              </a:rPr>
              <a:t>ns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tz  </a:t>
            </a:r>
            <a:r>
              <a:rPr sz="2400" spc="-10" dirty="0">
                <a:latin typeface="Calibri"/>
                <a:cs typeface="Calibri"/>
              </a:rPr>
              <a:t>“List </a:t>
            </a:r>
            <a:r>
              <a:rPr sz="2400" dirty="0">
                <a:latin typeface="Calibri"/>
                <a:cs typeface="Calibri"/>
              </a:rPr>
              <a:t>it or </a:t>
            </a:r>
            <a:r>
              <a:rPr sz="2400" spc="-5" dirty="0">
                <a:latin typeface="Calibri"/>
                <a:cs typeface="Calibri"/>
              </a:rPr>
              <a:t>lose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25" dirty="0">
                <a:latin typeface="Calibri"/>
                <a:cs typeface="Calibri"/>
              </a:rPr>
              <a:t>it”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0745" y="3028442"/>
            <a:ext cx="1798320" cy="759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Standstill-</a:t>
            </a:r>
            <a:r>
              <a:rPr sz="2400" spc="-1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und</a:t>
            </a:r>
            <a:endParaRPr sz="2400">
              <a:latin typeface="Calibri"/>
              <a:cs typeface="Calibri"/>
            </a:endParaRPr>
          </a:p>
          <a:p>
            <a:pPr marL="22860">
              <a:lnSpc>
                <a:spcPct val="100000"/>
              </a:lnSpc>
            </a:pPr>
            <a:r>
              <a:rPr sz="2400" spc="-20" dirty="0">
                <a:latin typeface="Calibri"/>
                <a:cs typeface="Calibri"/>
              </a:rPr>
              <a:t>Ratchet-Effekt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9973" y="4252874"/>
            <a:ext cx="2750820" cy="939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Public-utilities-Klausel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40"/>
              </a:spcBef>
            </a:pPr>
            <a:r>
              <a:rPr sz="1800" dirty="0">
                <a:latin typeface="Verdana"/>
                <a:cs typeface="Verdana"/>
              </a:rPr>
              <a:t>und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sektorspezifische</a:t>
            </a:r>
            <a:endParaRPr sz="1800">
              <a:latin typeface="Verdana"/>
              <a:cs typeface="Verdana"/>
            </a:endParaRPr>
          </a:p>
          <a:p>
            <a:pPr marL="635" algn="ctr">
              <a:lnSpc>
                <a:spcPct val="100000"/>
              </a:lnSpc>
            </a:pPr>
            <a:r>
              <a:rPr sz="1800" spc="-10" dirty="0">
                <a:latin typeface="Verdana"/>
                <a:cs typeface="Verdana"/>
              </a:rPr>
              <a:t>Vorbehalte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32117" y="2592958"/>
            <a:ext cx="151003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Marktzugang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74432" y="3141598"/>
            <a:ext cx="232854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Inländerbehandlung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37501" y="3690492"/>
            <a:ext cx="218186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Meistbegünstigung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228458" y="4455871"/>
            <a:ext cx="2100580" cy="555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Spezialfall:  I</a:t>
            </a:r>
            <a:r>
              <a:rPr sz="1800" spc="-15" dirty="0">
                <a:latin typeface="Verdana"/>
                <a:cs typeface="Verdana"/>
              </a:rPr>
              <a:t>n</a:t>
            </a:r>
            <a:r>
              <a:rPr sz="1800" spc="-10" dirty="0">
                <a:latin typeface="Verdana"/>
                <a:cs typeface="Verdana"/>
              </a:rPr>
              <a:t>v</a:t>
            </a:r>
            <a:r>
              <a:rPr sz="1800" dirty="0">
                <a:latin typeface="Verdana"/>
                <a:cs typeface="Verdana"/>
              </a:rPr>
              <a:t>e</a:t>
            </a:r>
            <a:r>
              <a:rPr sz="1800" spc="-10" dirty="0">
                <a:latin typeface="Verdana"/>
                <a:cs typeface="Verdana"/>
              </a:rPr>
              <a:t>s</a:t>
            </a:r>
            <a:r>
              <a:rPr sz="1800" dirty="0">
                <a:latin typeface="Verdana"/>
                <a:cs typeface="Verdana"/>
              </a:rPr>
              <a:t>t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t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onss</a:t>
            </a:r>
            <a:r>
              <a:rPr sz="1800" spc="-10" dirty="0">
                <a:latin typeface="Verdana"/>
                <a:cs typeface="Verdana"/>
              </a:rPr>
              <a:t>c</a:t>
            </a:r>
            <a:r>
              <a:rPr sz="1800" dirty="0">
                <a:latin typeface="Verdana"/>
                <a:cs typeface="Verdana"/>
              </a:rPr>
              <a:t>hutz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065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Calibri"/>
                <a:cs typeface="Calibri"/>
              </a:rPr>
              <a:t>“GATS</a:t>
            </a:r>
            <a:r>
              <a:rPr sz="2600" spc="-15" dirty="0"/>
              <a:t>-</a:t>
            </a:r>
            <a:r>
              <a:rPr sz="2600" spc="-15" dirty="0">
                <a:latin typeface="Calibri"/>
                <a:cs typeface="Calibri"/>
              </a:rPr>
              <a:t>minus”</a:t>
            </a:r>
            <a:r>
              <a:rPr sz="2600" spc="-15" dirty="0"/>
              <a:t>-Problematik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192" y="1586610"/>
            <a:ext cx="4425950" cy="3426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7495" indent="-264795">
              <a:lnSpc>
                <a:spcPct val="100000"/>
              </a:lnSpc>
              <a:buClr>
                <a:srgbClr val="002D5F"/>
              </a:buClr>
              <a:buFont typeface="Wingdings"/>
              <a:buChar char=""/>
              <a:tabLst>
                <a:tab pos="278130" algn="l"/>
              </a:tabLst>
            </a:pPr>
            <a:r>
              <a:rPr sz="2200" b="1" spc="-15" dirty="0">
                <a:latin typeface="Calibri"/>
                <a:cs typeface="Calibri"/>
              </a:rPr>
              <a:t>Annex </a:t>
            </a:r>
            <a:r>
              <a:rPr sz="2200" b="1" spc="-5" dirty="0">
                <a:latin typeface="Calibri"/>
                <a:cs typeface="Calibri"/>
              </a:rPr>
              <a:t>I &amp;</a:t>
            </a:r>
            <a:r>
              <a:rPr sz="2200" b="1" spc="-3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II</a:t>
            </a:r>
            <a:endParaRPr sz="2200">
              <a:latin typeface="Calibri"/>
              <a:cs typeface="Calibri"/>
            </a:endParaRPr>
          </a:p>
          <a:p>
            <a:pPr marL="288290" marR="5080" algn="just">
              <a:lnSpc>
                <a:spcPct val="100000"/>
              </a:lnSpc>
              <a:spcBef>
                <a:spcPts val="610"/>
              </a:spcBef>
            </a:pPr>
            <a:r>
              <a:rPr sz="1900" spc="15" dirty="0">
                <a:latin typeface="Calibri"/>
                <a:cs typeface="Calibri"/>
              </a:rPr>
              <a:t>“The </a:t>
            </a:r>
            <a:r>
              <a:rPr sz="1900" spc="-10" dirty="0">
                <a:latin typeface="Calibri"/>
                <a:cs typeface="Calibri"/>
              </a:rPr>
              <a:t>reservations </a:t>
            </a:r>
            <a:r>
              <a:rPr sz="1900" spc="-5" dirty="0">
                <a:latin typeface="Calibri"/>
                <a:cs typeface="Calibri"/>
              </a:rPr>
              <a:t>of a </a:t>
            </a:r>
            <a:r>
              <a:rPr sz="1900" spc="-10" dirty="0">
                <a:latin typeface="Calibri"/>
                <a:cs typeface="Calibri"/>
              </a:rPr>
              <a:t>Party </a:t>
            </a:r>
            <a:r>
              <a:rPr sz="1900" spc="-20" dirty="0">
                <a:latin typeface="Calibri"/>
                <a:cs typeface="Calibri"/>
              </a:rPr>
              <a:t>are </a:t>
            </a:r>
            <a:r>
              <a:rPr sz="1900" spc="-5" dirty="0">
                <a:latin typeface="Calibri"/>
                <a:cs typeface="Calibri"/>
              </a:rPr>
              <a:t>without  prejudice </a:t>
            </a:r>
            <a:r>
              <a:rPr sz="1900" spc="-15" dirty="0">
                <a:latin typeface="Calibri"/>
                <a:cs typeface="Calibri"/>
              </a:rPr>
              <a:t>to </a:t>
            </a:r>
            <a:r>
              <a:rPr sz="1900" spc="-5" dirty="0">
                <a:latin typeface="Calibri"/>
                <a:cs typeface="Calibri"/>
              </a:rPr>
              <a:t>the </a:t>
            </a:r>
            <a:r>
              <a:rPr sz="1900" spc="-10" dirty="0">
                <a:latin typeface="Calibri"/>
                <a:cs typeface="Calibri"/>
              </a:rPr>
              <a:t>rights </a:t>
            </a:r>
            <a:r>
              <a:rPr sz="1900" spc="-5" dirty="0">
                <a:latin typeface="Calibri"/>
                <a:cs typeface="Calibri"/>
              </a:rPr>
              <a:t>and </a:t>
            </a:r>
            <a:r>
              <a:rPr sz="1900" spc="-10" dirty="0">
                <a:latin typeface="Calibri"/>
                <a:cs typeface="Calibri"/>
              </a:rPr>
              <a:t>obligations </a:t>
            </a:r>
            <a:r>
              <a:rPr sz="1900" spc="-15" dirty="0">
                <a:latin typeface="Calibri"/>
                <a:cs typeface="Calibri"/>
              </a:rPr>
              <a:t>of  </a:t>
            </a:r>
            <a:r>
              <a:rPr sz="1900" spc="-5" dirty="0">
                <a:latin typeface="Calibri"/>
                <a:cs typeface="Calibri"/>
              </a:rPr>
              <a:t>the </a:t>
            </a:r>
            <a:r>
              <a:rPr sz="1900" spc="-10" dirty="0">
                <a:latin typeface="Calibri"/>
                <a:cs typeface="Calibri"/>
              </a:rPr>
              <a:t>Parties under </a:t>
            </a:r>
            <a:r>
              <a:rPr sz="1900" spc="-5" dirty="0">
                <a:latin typeface="Calibri"/>
                <a:cs typeface="Calibri"/>
              </a:rPr>
              <a:t>the</a:t>
            </a:r>
            <a:r>
              <a:rPr sz="1900" spc="40" dirty="0">
                <a:latin typeface="Calibri"/>
                <a:cs typeface="Calibri"/>
              </a:rPr>
              <a:t> </a:t>
            </a:r>
            <a:r>
              <a:rPr sz="1900" spc="-40" dirty="0">
                <a:latin typeface="Calibri"/>
                <a:cs typeface="Calibri"/>
              </a:rPr>
              <a:t>GATS”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 marL="277495" indent="-264795">
              <a:lnSpc>
                <a:spcPct val="100000"/>
              </a:lnSpc>
              <a:spcBef>
                <a:spcPts val="1295"/>
              </a:spcBef>
              <a:buClr>
                <a:srgbClr val="002D5F"/>
              </a:buClr>
              <a:buFont typeface="Wingdings"/>
              <a:buChar char=""/>
              <a:tabLst>
                <a:tab pos="278130" algn="l"/>
              </a:tabLst>
            </a:pPr>
            <a:r>
              <a:rPr sz="2000" b="1" dirty="0">
                <a:latin typeface="Calibri"/>
                <a:cs typeface="Calibri"/>
              </a:rPr>
              <a:t>ABER: </a:t>
            </a:r>
            <a:r>
              <a:rPr sz="2000" spc="-40" dirty="0">
                <a:latin typeface="Calibri"/>
                <a:cs typeface="Calibri"/>
              </a:rPr>
              <a:t>CETA </a:t>
            </a:r>
            <a:r>
              <a:rPr sz="2000" spc="-5" dirty="0">
                <a:latin typeface="Calibri"/>
                <a:cs typeface="Calibri"/>
              </a:rPr>
              <a:t>enthält </a:t>
            </a:r>
            <a:r>
              <a:rPr sz="2000" dirty="0">
                <a:latin typeface="Calibri"/>
                <a:cs typeface="Calibri"/>
              </a:rPr>
              <a:t>zT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“GATS-minus”-</a:t>
            </a:r>
            <a:endParaRPr sz="2000">
              <a:latin typeface="Calibri"/>
              <a:cs typeface="Calibri"/>
            </a:endParaRPr>
          </a:p>
          <a:p>
            <a:pPr marL="277495" algn="just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Verpflichtungen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277495" indent="-264795">
              <a:lnSpc>
                <a:spcPct val="100000"/>
              </a:lnSpc>
              <a:spcBef>
                <a:spcPts val="1300"/>
              </a:spcBef>
              <a:buClr>
                <a:srgbClr val="002D5F"/>
              </a:buClr>
              <a:buFont typeface="Wingdings"/>
              <a:buChar char=""/>
              <a:tabLst>
                <a:tab pos="278130" algn="l"/>
              </a:tabLst>
            </a:pPr>
            <a:r>
              <a:rPr sz="2000" b="1" spc="-5" dirty="0">
                <a:latin typeface="Calibri"/>
                <a:cs typeface="Calibri"/>
              </a:rPr>
              <a:t>Sonderfall</a:t>
            </a:r>
            <a:r>
              <a:rPr sz="2000" spc="-5" dirty="0">
                <a:latin typeface="Calibri"/>
                <a:cs typeface="Calibri"/>
              </a:rPr>
              <a:t>: </a:t>
            </a:r>
            <a:r>
              <a:rPr sz="2000" spc="-10" dirty="0">
                <a:latin typeface="Calibri"/>
                <a:cs typeface="Calibri"/>
              </a:rPr>
              <a:t>Konsolidierte </a:t>
            </a:r>
            <a:r>
              <a:rPr sz="2000" spc="-15" dirty="0">
                <a:latin typeface="Calibri"/>
                <a:cs typeface="Calibri"/>
              </a:rPr>
              <a:t>Liste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der</a:t>
            </a:r>
            <a:endParaRPr sz="2000">
              <a:latin typeface="Calibri"/>
              <a:cs typeface="Calibri"/>
            </a:endParaRPr>
          </a:p>
          <a:p>
            <a:pPr marL="277495" algn="just">
              <a:lnSpc>
                <a:spcPct val="100000"/>
              </a:lnSpc>
            </a:pPr>
            <a:r>
              <a:rPr sz="2000" spc="-20" dirty="0">
                <a:latin typeface="Calibri"/>
                <a:cs typeface="Calibri"/>
              </a:rPr>
              <a:t>GATS-Verpflichtungen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52009" y="1443699"/>
            <a:ext cx="4936744" cy="41501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SEITE</a:t>
            </a:r>
            <a:r>
              <a:rPr spc="-90" dirty="0"/>
              <a:t> </a:t>
            </a: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MAYR, ÖFFENTLICHE DIENSTLEISTUNGEN UNTER</a:t>
            </a:r>
            <a:r>
              <a:rPr dirty="0"/>
              <a:t> DRUCK?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-5" dirty="0"/>
              <a:t>09.05.2016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825</Words>
  <Application>Microsoft Office PowerPoint</Application>
  <PresentationFormat>Personnalisé</PresentationFormat>
  <Paragraphs>213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Office Theme</vt:lpstr>
      <vt:lpstr>Présentation PowerPoint</vt:lpstr>
      <vt:lpstr>Eine neue Generation von Freihandelsabkommen Kontext</vt:lpstr>
      <vt:lpstr>Présentation PowerPoint</vt:lpstr>
      <vt:lpstr>Negative Auswirkungen auf die Daseinsvorsorge?</vt:lpstr>
      <vt:lpstr>Zielsetzungen der Studie</vt:lpstr>
      <vt:lpstr>Ausgewählte Problemkreise</vt:lpstr>
      <vt:lpstr>Schutz öffentlicher Dienstleistungen in CETA?</vt:lpstr>
      <vt:lpstr>Komplexe Regelungsstruktur für Investitionen</vt:lpstr>
      <vt:lpstr>“GATS-minus”-Problematik</vt:lpstr>
      <vt:lpstr>Beschaffungswesen</vt:lpstr>
      <vt:lpstr>Demokratiepolitisch bedenklicher „Trojaner“</vt:lpstr>
      <vt:lpstr>Investitionsschutz und Investor-Staat- Schiedsgerichtsbarkeit I</vt:lpstr>
      <vt:lpstr>Investitionsschutz und Investor-Staat- Schiedsgerichtsbarkeit II</vt:lpstr>
      <vt:lpstr>Das neue Investment Court System (ICS) Überblick</vt:lpstr>
      <vt:lpstr>Das neue Investment Court System (ICS) Institutionelle Eckpunkte am Beispiel des CETA</vt:lpstr>
      <vt:lpstr>Das neue Investment Court System (ICS) Right to regulate neu?</vt:lpstr>
      <vt:lpstr>Schluss</vt:lpstr>
      <vt:lpstr>Danke für Ihre Aufmerksamkeit!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Dienstleistungen unter Druck?</dc:title>
  <dc:creator>StM</dc:creator>
  <cp:lastModifiedBy>Victor Weitzel</cp:lastModifiedBy>
  <cp:revision>1</cp:revision>
  <cp:lastPrinted>2016-05-10T12:18:23Z</cp:lastPrinted>
  <dcterms:created xsi:type="dcterms:W3CDTF">2016-05-09T12:26:10Z</dcterms:created>
  <dcterms:modified xsi:type="dcterms:W3CDTF">2016-05-10T15:10:47Z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2016-05-06T00:00:00Z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2016-05-09T00:00:00Z</vt:filetime>
  </property>
</Properties>
</file>